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9" r:id="rId4"/>
  </p:sldMasterIdLst>
  <p:notesMasterIdLst>
    <p:notesMasterId r:id="rId27"/>
  </p:notesMasterIdLst>
  <p:handoutMasterIdLst>
    <p:handoutMasterId r:id="rId28"/>
  </p:handoutMasterIdLst>
  <p:sldIdLst>
    <p:sldId id="256" r:id="rId5"/>
    <p:sldId id="385" r:id="rId6"/>
    <p:sldId id="388" r:id="rId7"/>
    <p:sldId id="389" r:id="rId8"/>
    <p:sldId id="390" r:id="rId9"/>
    <p:sldId id="391" r:id="rId10"/>
    <p:sldId id="393" r:id="rId11"/>
    <p:sldId id="395" r:id="rId12"/>
    <p:sldId id="394" r:id="rId13"/>
    <p:sldId id="408" r:id="rId14"/>
    <p:sldId id="417" r:id="rId15"/>
    <p:sldId id="419" r:id="rId16"/>
    <p:sldId id="420" r:id="rId17"/>
    <p:sldId id="421" r:id="rId18"/>
    <p:sldId id="422" r:id="rId19"/>
    <p:sldId id="396" r:id="rId20"/>
    <p:sldId id="400" r:id="rId21"/>
    <p:sldId id="401" r:id="rId22"/>
    <p:sldId id="355" r:id="rId23"/>
    <p:sldId id="362" r:id="rId24"/>
    <p:sldId id="274" r:id="rId25"/>
    <p:sldId id="35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7ABC32"/>
    <a:srgbClr val="455F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2699" autoAdjust="0"/>
  </p:normalViewPr>
  <p:slideViewPr>
    <p:cSldViewPr snapToGrid="0">
      <p:cViewPr varScale="1">
        <p:scale>
          <a:sx n="81" d="100"/>
          <a:sy n="81" d="100"/>
        </p:scale>
        <p:origin x="1692" y="72"/>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47B97-F030-426D-A9D1-6B39B13C23ED}" type="datetimeFigureOut">
              <a:rPr lang="en-US" smtClean="0"/>
              <a:t>2/16/2022</a:t>
            </a:fld>
            <a:endParaRPr lang="en-US" dirty="0"/>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2751AA-B992-41E5-A909-E1A2443E23F4}" type="slidenum">
              <a:rPr lang="en-US" smtClean="0"/>
              <a:t>‹#›</a:t>
            </a:fld>
            <a:endParaRPr lang="en-US" dirty="0"/>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24CBC-D461-4ECA-A489-D3A30E0FB795}" type="datetimeFigureOut">
              <a:rPr lang="en-US" smtClean="0"/>
              <a:t>2/16/2022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1351B-2C5D-457B-ABE5-B64DBC7BD410}" type="slidenum">
              <a:rPr lang="en-US" smtClean="0"/>
              <a:t>‹#›</a:t>
            </a:fld>
            <a:endParaRPr lang="en-US" dirty="0"/>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qz.com/1823522/how-to-help-pre-teen-kids-in-a-coronavirus-lockdow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ositivepsychology.com/healthy-relationships-workshee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verywellfamily.com/11-year-old-developmental-milestones-417192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verywellfamily.com/12-year-old-developmental-milestones-4171917"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dirty="0"/>
          </a:p>
        </p:txBody>
      </p:sp>
    </p:spTree>
    <p:extLst>
      <p:ext uri="{BB962C8B-B14F-4D97-AF65-F5344CB8AC3E}">
        <p14:creationId xmlns:p14="http://schemas.microsoft.com/office/powerpoint/2010/main" val="351904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a:t>
            </a:r>
            <a:r>
              <a:rPr lang="en-US" baseline="0" dirty="0"/>
              <a:t> can be divided into being and doing messages….to discuss this, let’s think of a ladder. </a:t>
            </a:r>
            <a:r>
              <a:rPr lang="en-US" dirty="0"/>
              <a:t>If</a:t>
            </a:r>
            <a:r>
              <a:rPr lang="en-US" baseline="0" dirty="0"/>
              <a:t> we want to reach towards a goal, similar to climbing a ladder, we need to have both sides of a ladder to secure our steps. Being and Doing Messages are ways in which caregivers can nurture emotional development.</a:t>
            </a:r>
            <a:endParaRPr lang="en-US" dirty="0"/>
          </a:p>
        </p:txBody>
      </p:sp>
      <p:sp>
        <p:nvSpPr>
          <p:cNvPr id="4" name="Slide Number Placeholder 3"/>
          <p:cNvSpPr>
            <a:spLocks noGrp="1"/>
          </p:cNvSpPr>
          <p:nvPr>
            <p:ph type="sldNum" sz="quarter" idx="10"/>
          </p:nvPr>
        </p:nvSpPr>
        <p:spPr/>
        <p:txBody>
          <a:bodyPr/>
          <a:lstStyle/>
          <a:p>
            <a:fld id="{0A72AAA1-F7EF-4BEE-8A96-7D43B0C55084}" type="slidenum">
              <a:rPr lang="en-US" smtClean="0"/>
              <a:pPr/>
              <a:t>12</a:t>
            </a:fld>
            <a:endParaRPr lang="en-US"/>
          </a:p>
        </p:txBody>
      </p:sp>
    </p:spTree>
    <p:extLst>
      <p:ext uri="{BB962C8B-B14F-4D97-AF65-F5344CB8AC3E}">
        <p14:creationId xmlns:p14="http://schemas.microsoft.com/office/powerpoint/2010/main" val="289430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It is valuing our children for who they are and embracing all of the things that make them unique, even some of the traits that make them challenging to raise. It is one of the ways we let them know we cherish them. People need to hear ‘Being Messages’ throughout their lives.</a:t>
            </a:r>
          </a:p>
        </p:txBody>
      </p:sp>
      <p:sp>
        <p:nvSpPr>
          <p:cNvPr id="4" name="Slide Number Placeholder 3"/>
          <p:cNvSpPr>
            <a:spLocks noGrp="1"/>
          </p:cNvSpPr>
          <p:nvPr>
            <p:ph type="sldNum" sz="quarter" idx="10"/>
          </p:nvPr>
        </p:nvSpPr>
        <p:spPr/>
        <p:txBody>
          <a:bodyPr/>
          <a:lstStyle/>
          <a:p>
            <a:fld id="{0A72AAA1-F7EF-4BEE-8A96-7D43B0C55084}" type="slidenum">
              <a:rPr lang="en-US" smtClean="0"/>
              <a:pPr/>
              <a:t>13</a:t>
            </a:fld>
            <a:endParaRPr lang="en-US"/>
          </a:p>
        </p:txBody>
      </p:sp>
    </p:spTree>
    <p:extLst>
      <p:ext uri="{BB962C8B-B14F-4D97-AF65-F5344CB8AC3E}">
        <p14:creationId xmlns:p14="http://schemas.microsoft.com/office/powerpoint/2010/main" val="3478479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Doing messages change as children mature and as they work on different areas of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Note Card exercise: have parents read out a complement to another parent and reflect on how it felt– on note card: “The</a:t>
            </a:r>
            <a:r>
              <a:rPr lang="en-US" baseline="0" dirty="0">
                <a:effectLst/>
              </a:rPr>
              <a:t> fact that you are here today is a big deal. You really care about kid(s) and this makes you a great and caring parent”. “Your presence at this meeting really shows me how much you love and care for your child. You’re a great parent.” How did this exercise make you feel?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US" dirty="0"/>
          </a:p>
        </p:txBody>
      </p:sp>
      <p:sp>
        <p:nvSpPr>
          <p:cNvPr id="4" name="Slide Number Placeholder 3"/>
          <p:cNvSpPr>
            <a:spLocks noGrp="1"/>
          </p:cNvSpPr>
          <p:nvPr>
            <p:ph type="sldNum" sz="quarter" idx="10"/>
          </p:nvPr>
        </p:nvSpPr>
        <p:spPr/>
        <p:txBody>
          <a:bodyPr/>
          <a:lstStyle/>
          <a:p>
            <a:fld id="{0A72AAA1-F7EF-4BEE-8A96-7D43B0C55084}" type="slidenum">
              <a:rPr lang="en-US" smtClean="0"/>
              <a:pPr/>
              <a:t>14</a:t>
            </a:fld>
            <a:endParaRPr lang="en-US"/>
          </a:p>
        </p:txBody>
      </p:sp>
    </p:spTree>
    <p:extLst>
      <p:ext uri="{BB962C8B-B14F-4D97-AF65-F5344CB8AC3E}">
        <p14:creationId xmlns:p14="http://schemas.microsoft.com/office/powerpoint/2010/main" val="1244574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2AAA1-F7EF-4BEE-8A96-7D43B0C55084}" type="slidenum">
              <a:rPr lang="en-US" smtClean="0"/>
              <a:pPr/>
              <a:t>15</a:t>
            </a:fld>
            <a:endParaRPr lang="en-US"/>
          </a:p>
        </p:txBody>
      </p:sp>
    </p:spTree>
    <p:extLst>
      <p:ext uri="{BB962C8B-B14F-4D97-AF65-F5344CB8AC3E}">
        <p14:creationId xmlns:p14="http://schemas.microsoft.com/office/powerpoint/2010/main" val="3121504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expect with children </a:t>
            </a:r>
            <a:r>
              <a:rPr lang="en-US" baseline="0" dirty="0"/>
              <a:t>during COVID</a:t>
            </a:r>
          </a:p>
          <a:p>
            <a:endParaRPr lang="en-US" baseline="0" dirty="0"/>
          </a:p>
          <a:p>
            <a:r>
              <a:rPr lang="en-US" baseline="0" dirty="0"/>
              <a:t>Social needs: As friendships are a big component to the social needs of preteens, fostering ways to connect with others would be beneficial. Teens may feel sad and upset that they cannot see their friends. </a:t>
            </a:r>
          </a:p>
          <a:p>
            <a:endParaRPr lang="en-US" baseline="0" dirty="0"/>
          </a:p>
          <a:p>
            <a:r>
              <a:rPr lang="en-US" baseline="0" dirty="0"/>
              <a:t>Conflict Resolution: Sheltering at home may increase conflicts at home. It would be important to resolve them. </a:t>
            </a:r>
          </a:p>
          <a:p>
            <a:endParaRPr lang="en-US" baseline="0" dirty="0"/>
          </a:p>
          <a:p>
            <a:r>
              <a:rPr lang="en-US" baseline="0" dirty="0"/>
              <a:t>Internet: Expect that there may be an increase in preteens being online more than usual during this time. Monitoring and implementing appropriate content and use would be helpful.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https://qz.com/1823522/how-to-help-pre-teen-kids-in-a-coronavirus-lockdown/</a:t>
            </a:r>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7AFA80F8-EA94-4673-A25D-AE4D60ADA652}" type="slidenum">
              <a:rPr lang="en-US" smtClean="0"/>
              <a:t>16</a:t>
            </a:fld>
            <a:endParaRPr lang="en-US"/>
          </a:p>
        </p:txBody>
      </p:sp>
    </p:spTree>
    <p:extLst>
      <p:ext uri="{BB962C8B-B14F-4D97-AF65-F5344CB8AC3E}">
        <p14:creationId xmlns:p14="http://schemas.microsoft.com/office/powerpoint/2010/main" val="417616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children</a:t>
            </a:r>
            <a:r>
              <a:rPr lang="en-US" baseline="0" dirty="0"/>
              <a:t> have developed a more advanced reasoning and problem solving skills and with that skill, it is typical for them to talk back, challenge, sulk and look for loopholes in rules. This may result in family conflicts. However, b</a:t>
            </a:r>
            <a:r>
              <a:rPr lang="en-US" dirty="0">
                <a:effectLst/>
              </a:rPr>
              <a:t>eing able to manage conflict constructively can instead create opportunities to reach many mutually beneficial decisions. The conflict resolution process can bring your</a:t>
            </a:r>
            <a:r>
              <a:rPr lang="en-US" baseline="0" dirty="0">
                <a:effectLst/>
              </a:rPr>
              <a:t> family</a:t>
            </a:r>
            <a:r>
              <a:rPr lang="en-US" dirty="0">
                <a:effectLst/>
              </a:rPr>
              <a:t> closer together, allow you to learn from each other, and get to know, understand, love, and respect each other even better. As long as there are differences of opinion, there will always be conflict. But knowing how to manage it productively and turn it into a win-win situation is the key to a </a:t>
            </a:r>
            <a:r>
              <a:rPr lang="en-US" dirty="0">
                <a:effectLst/>
                <a:hlinkClick r:id="rId3"/>
              </a:rPr>
              <a:t>healthy relationship</a:t>
            </a:r>
            <a:r>
              <a:rPr lang="en-US" dirty="0">
                <a:effectLst/>
              </a:rPr>
              <a:t>, friendship, and family.</a:t>
            </a:r>
          </a:p>
          <a:p>
            <a:endParaRPr lang="en-US" dirty="0">
              <a:effectLst/>
            </a:endParaRPr>
          </a:p>
          <a:p>
            <a:r>
              <a:rPr lang="en-US" dirty="0"/>
              <a:t>***Refer to Handout on the 5 STEPS</a:t>
            </a:r>
          </a:p>
        </p:txBody>
      </p:sp>
      <p:sp>
        <p:nvSpPr>
          <p:cNvPr id="4" name="Slide Number Placeholder 3"/>
          <p:cNvSpPr>
            <a:spLocks noGrp="1"/>
          </p:cNvSpPr>
          <p:nvPr>
            <p:ph type="sldNum" sz="quarter" idx="10"/>
          </p:nvPr>
        </p:nvSpPr>
        <p:spPr/>
        <p:txBody>
          <a:bodyPr/>
          <a:lstStyle/>
          <a:p>
            <a:fld id="{C051351B-2C5D-457B-ABE5-B64DBC7BD410}" type="slidenum">
              <a:rPr lang="en-US" smtClean="0"/>
              <a:t>18</a:t>
            </a:fld>
            <a:endParaRPr lang="en-US" dirty="0"/>
          </a:p>
        </p:txBody>
      </p:sp>
    </p:spTree>
    <p:extLst>
      <p:ext uri="{BB962C8B-B14F-4D97-AF65-F5344CB8AC3E}">
        <p14:creationId xmlns:p14="http://schemas.microsoft.com/office/powerpoint/2010/main" val="311467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a:t>
            </a:r>
            <a:r>
              <a:rPr lang="en-US" baseline="0" dirty="0"/>
              <a:t> Healthy behaviors means that we are making a direct and purposeful decisions to manage difficult situations. Our Thinking Brain (upstairs brain) is activated when we are choosing to make healthy behavioral choices. We become good problem solvers when we address challenges in calm and productive ways. </a:t>
            </a:r>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19</a:t>
            </a:fld>
            <a:endParaRPr lang="en-US" dirty="0"/>
          </a:p>
        </p:txBody>
      </p:sp>
    </p:spTree>
    <p:extLst>
      <p:ext uri="{BB962C8B-B14F-4D97-AF65-F5344CB8AC3E}">
        <p14:creationId xmlns:p14="http://schemas.microsoft.com/office/powerpoint/2010/main" val="21804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err="1"/>
              <a:t>Self-compassion</a:t>
            </a:r>
            <a:r>
              <a:rPr lang="es-US" dirty="0"/>
              <a:t> </a:t>
            </a:r>
            <a:r>
              <a:rPr lang="es-US" dirty="0" err="1"/>
              <a:t>is</a:t>
            </a:r>
            <a:r>
              <a:rPr lang="es-US" dirty="0"/>
              <a:t> </a:t>
            </a:r>
            <a:r>
              <a:rPr lang="es-US" dirty="0" err="1"/>
              <a:t>such</a:t>
            </a:r>
            <a:r>
              <a:rPr lang="es-US" dirty="0"/>
              <a:t> </a:t>
            </a:r>
            <a:r>
              <a:rPr lang="es-US" dirty="0" err="1"/>
              <a:t>an</a:t>
            </a:r>
            <a:r>
              <a:rPr lang="es-US" dirty="0"/>
              <a:t> </a:t>
            </a:r>
            <a:r>
              <a:rPr lang="es-US" dirty="0" err="1"/>
              <a:t>important</a:t>
            </a:r>
            <a:r>
              <a:rPr lang="es-US" baseline="0" dirty="0"/>
              <a:t> </a:t>
            </a:r>
            <a:r>
              <a:rPr lang="es-US" baseline="0" dirty="0" err="1"/>
              <a:t>practice</a:t>
            </a:r>
            <a:r>
              <a:rPr lang="es-US" baseline="0" dirty="0"/>
              <a:t> </a:t>
            </a:r>
            <a:r>
              <a:rPr lang="es-US" baseline="0" dirty="0" err="1"/>
              <a:t>that</a:t>
            </a:r>
            <a:r>
              <a:rPr lang="es-US" baseline="0" dirty="0"/>
              <a:t> </a:t>
            </a:r>
            <a:r>
              <a:rPr lang="es-US" baseline="0" dirty="0" err="1"/>
              <a:t>is</a:t>
            </a:r>
            <a:r>
              <a:rPr lang="es-US" baseline="0" dirty="0"/>
              <a:t> </a:t>
            </a:r>
            <a:r>
              <a:rPr lang="es-US" baseline="0" dirty="0" err="1"/>
              <a:t>great</a:t>
            </a:r>
            <a:r>
              <a:rPr lang="es-US" baseline="0" dirty="0"/>
              <a:t> to </a:t>
            </a:r>
            <a:r>
              <a:rPr lang="es-US" baseline="0" dirty="0" err="1"/>
              <a:t>model</a:t>
            </a:r>
            <a:r>
              <a:rPr lang="es-US" baseline="0" dirty="0"/>
              <a:t> </a:t>
            </a:r>
            <a:r>
              <a:rPr lang="es-US" baseline="0" dirty="0" err="1"/>
              <a:t>for</a:t>
            </a:r>
            <a:r>
              <a:rPr lang="es-US" baseline="0" dirty="0"/>
              <a:t> </a:t>
            </a:r>
            <a:r>
              <a:rPr lang="es-US" baseline="0" dirty="0" err="1"/>
              <a:t>our</a:t>
            </a:r>
            <a:r>
              <a:rPr lang="es-US" baseline="0" dirty="0"/>
              <a:t> </a:t>
            </a:r>
            <a:r>
              <a:rPr lang="es-US" baseline="0" dirty="0" err="1"/>
              <a:t>families</a:t>
            </a:r>
            <a:r>
              <a:rPr lang="es-US" baseline="0" dirty="0"/>
              <a:t>. </a:t>
            </a:r>
            <a:r>
              <a:rPr lang="es-US" baseline="0" dirty="0" err="1"/>
              <a:t>But</a:t>
            </a:r>
            <a:r>
              <a:rPr lang="es-US" baseline="0" dirty="0"/>
              <a:t> </a:t>
            </a:r>
            <a:r>
              <a:rPr lang="es-US" baseline="0" dirty="0" err="1"/>
              <a:t>is</a:t>
            </a:r>
            <a:r>
              <a:rPr lang="es-US" baseline="0" dirty="0"/>
              <a:t> so </a:t>
            </a:r>
            <a:r>
              <a:rPr lang="es-US" baseline="0" dirty="0" err="1"/>
              <a:t>hard</a:t>
            </a:r>
            <a:r>
              <a:rPr lang="es-US" baseline="0" dirty="0"/>
              <a:t> to do </a:t>
            </a:r>
            <a:r>
              <a:rPr lang="es-US" baseline="0" dirty="0" err="1"/>
              <a:t>for</a:t>
            </a:r>
            <a:r>
              <a:rPr lang="es-US" baseline="0" dirty="0"/>
              <a:t> so </a:t>
            </a:r>
            <a:r>
              <a:rPr lang="es-US" baseline="0" dirty="0" err="1"/>
              <a:t>many</a:t>
            </a:r>
            <a:r>
              <a:rPr lang="es-US" baseline="0" dirty="0"/>
              <a:t> </a:t>
            </a:r>
            <a:r>
              <a:rPr lang="es-US" baseline="0" dirty="0" err="1"/>
              <a:t>people</a:t>
            </a:r>
            <a:r>
              <a:rPr lang="es-US" baseline="0" dirty="0"/>
              <a:t>. </a:t>
            </a:r>
            <a:r>
              <a:rPr lang="es-US" baseline="0" dirty="0" err="1"/>
              <a:t>It’s</a:t>
            </a:r>
            <a:r>
              <a:rPr lang="es-US" baseline="0" dirty="0"/>
              <a:t> </a:t>
            </a:r>
            <a:r>
              <a:rPr lang="es-US" baseline="0" dirty="0" err="1"/>
              <a:t>easier</a:t>
            </a:r>
            <a:r>
              <a:rPr lang="es-US" baseline="0" dirty="0"/>
              <a:t> to be </a:t>
            </a:r>
            <a:r>
              <a:rPr lang="es-US" baseline="0" dirty="0" err="1"/>
              <a:t>hard</a:t>
            </a:r>
            <a:r>
              <a:rPr lang="es-US" baseline="0" dirty="0"/>
              <a:t> </a:t>
            </a:r>
            <a:r>
              <a:rPr lang="es-US" baseline="0" dirty="0" err="1"/>
              <a:t>on</a:t>
            </a:r>
            <a:r>
              <a:rPr lang="es-US" baseline="0" dirty="0"/>
              <a:t> </a:t>
            </a:r>
            <a:r>
              <a:rPr lang="es-US" baseline="0" dirty="0" err="1"/>
              <a:t>ourselves</a:t>
            </a:r>
            <a:r>
              <a:rPr lang="es-US" baseline="0" dirty="0"/>
              <a:t> </a:t>
            </a:r>
            <a:r>
              <a:rPr lang="es-US" baseline="0" dirty="0" err="1"/>
              <a:t>rather</a:t>
            </a:r>
            <a:r>
              <a:rPr lang="es-US" baseline="0" dirty="0"/>
              <a:t> </a:t>
            </a:r>
            <a:r>
              <a:rPr lang="es-US" baseline="0" dirty="0" err="1"/>
              <a:t>than</a:t>
            </a:r>
            <a:r>
              <a:rPr lang="es-US" baseline="0" dirty="0"/>
              <a:t> </a:t>
            </a:r>
            <a:r>
              <a:rPr lang="es-US" baseline="0" dirty="0" err="1"/>
              <a:t>compassionate</a:t>
            </a:r>
            <a:r>
              <a:rPr lang="es-US" baseline="0" dirty="0"/>
              <a:t> and </a:t>
            </a:r>
            <a:r>
              <a:rPr lang="es-US" baseline="0" dirty="0" err="1"/>
              <a:t>being</a:t>
            </a:r>
            <a:r>
              <a:rPr lang="es-US" baseline="0" dirty="0"/>
              <a:t> </a:t>
            </a:r>
            <a:r>
              <a:rPr lang="es-US" baseline="0" dirty="0" err="1"/>
              <a:t>self-compassionate</a:t>
            </a:r>
            <a:r>
              <a:rPr lang="es-US" baseline="0" dirty="0"/>
              <a:t> </a:t>
            </a:r>
            <a:r>
              <a:rPr lang="es-US" baseline="0" dirty="0" err="1"/>
              <a:t>requires</a:t>
            </a:r>
            <a:r>
              <a:rPr lang="es-US" baseline="0" dirty="0"/>
              <a:t> </a:t>
            </a:r>
            <a:r>
              <a:rPr lang="es-US" baseline="0" dirty="0" err="1"/>
              <a:t>deliberate</a:t>
            </a:r>
            <a:r>
              <a:rPr lang="es-US" baseline="0" dirty="0"/>
              <a:t> </a:t>
            </a:r>
            <a:r>
              <a:rPr lang="es-US" baseline="0" dirty="0" err="1"/>
              <a:t>practice</a:t>
            </a:r>
            <a:r>
              <a:rPr lang="es-US" baseline="0" dirty="0"/>
              <a:t>.</a:t>
            </a:r>
          </a:p>
          <a:p>
            <a:endParaRPr lang="es-US" baseline="0" dirty="0"/>
          </a:p>
          <a:p>
            <a:r>
              <a:rPr lang="es-US" baseline="0" dirty="0" err="1"/>
              <a:t>Let</a:t>
            </a:r>
            <a:r>
              <a:rPr lang="es-US" baseline="0" dirty="0"/>
              <a:t> of </a:t>
            </a:r>
            <a:r>
              <a:rPr lang="es-US" baseline="0" dirty="0" err="1"/>
              <a:t>being</a:t>
            </a:r>
            <a:r>
              <a:rPr lang="es-US" baseline="0" dirty="0"/>
              <a:t> a </a:t>
            </a:r>
            <a:r>
              <a:rPr lang="es-US" baseline="0" dirty="0" err="1"/>
              <a:t>perfect</a:t>
            </a:r>
            <a:r>
              <a:rPr lang="es-US" baseline="0" dirty="0"/>
              <a:t> </a:t>
            </a:r>
            <a:r>
              <a:rPr lang="es-US" baseline="0" dirty="0" err="1"/>
              <a:t>parent</a:t>
            </a:r>
            <a:r>
              <a:rPr lang="es-US" baseline="0" dirty="0"/>
              <a:t> </a:t>
            </a:r>
            <a:r>
              <a:rPr lang="es-US" baseline="0" dirty="0" err="1"/>
              <a:t>bc</a:t>
            </a:r>
            <a:r>
              <a:rPr lang="es-US" baseline="0" dirty="0"/>
              <a:t> </a:t>
            </a:r>
            <a:r>
              <a:rPr lang="es-US" baseline="0" dirty="0" err="1"/>
              <a:t>there</a:t>
            </a:r>
            <a:r>
              <a:rPr lang="es-US" baseline="0" dirty="0"/>
              <a:t> </a:t>
            </a:r>
            <a:r>
              <a:rPr lang="es-US" baseline="0" dirty="0" err="1"/>
              <a:t>is</a:t>
            </a:r>
            <a:r>
              <a:rPr lang="es-US" baseline="0" dirty="0"/>
              <a:t> no </a:t>
            </a:r>
            <a:r>
              <a:rPr lang="es-US" baseline="0" dirty="0" err="1"/>
              <a:t>such</a:t>
            </a:r>
            <a:r>
              <a:rPr lang="es-US" baseline="0" dirty="0"/>
              <a:t> </a:t>
            </a:r>
            <a:r>
              <a:rPr lang="es-US" baseline="0" dirty="0" err="1"/>
              <a:t>thing</a:t>
            </a:r>
            <a:r>
              <a:rPr lang="es-US" baseline="0" dirty="0"/>
              <a:t>. </a:t>
            </a:r>
          </a:p>
          <a:p>
            <a:endParaRPr lang="en-US" sz="1200" dirty="0">
              <a:solidFill>
                <a:srgbClr val="996633"/>
              </a:solidFill>
              <a:latin typeface="Arial" panose="020B0604020202020204" pitchFamily="34" charset="0"/>
              <a:cs typeface="Arial" panose="020B0604020202020204" pitchFamily="34" charset="0"/>
            </a:endParaRPr>
          </a:p>
          <a:p>
            <a:endParaRPr lang="es-US" dirty="0"/>
          </a:p>
          <a:p>
            <a:endParaRPr lang="es-US" dirty="0"/>
          </a:p>
        </p:txBody>
      </p:sp>
      <p:sp>
        <p:nvSpPr>
          <p:cNvPr id="4" name="Slide Number Placeholder 3"/>
          <p:cNvSpPr>
            <a:spLocks noGrp="1"/>
          </p:cNvSpPr>
          <p:nvPr>
            <p:ph type="sldNum" sz="quarter" idx="10"/>
          </p:nvPr>
        </p:nvSpPr>
        <p:spPr/>
        <p:txBody>
          <a:bodyPr/>
          <a:lstStyle/>
          <a:p>
            <a:fld id="{C051351B-2C5D-457B-ABE5-B64DBC7BD410}" type="slidenum">
              <a:rPr lang="en-US" smtClean="0"/>
              <a:t>20</a:t>
            </a:fld>
            <a:endParaRPr lang="en-US" dirty="0"/>
          </a:p>
        </p:txBody>
      </p:sp>
    </p:spTree>
    <p:extLst>
      <p:ext uri="{BB962C8B-B14F-4D97-AF65-F5344CB8AC3E}">
        <p14:creationId xmlns:p14="http://schemas.microsoft.com/office/powerpoint/2010/main" val="221367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774700"/>
            <a:ext cx="6197600" cy="3486150"/>
          </a:xfrm>
        </p:spPr>
      </p:sp>
      <p:sp>
        <p:nvSpPr>
          <p:cNvPr id="3" name="Notes Placeholder 2"/>
          <p:cNvSpPr>
            <a:spLocks noGrp="1"/>
          </p:cNvSpPr>
          <p:nvPr>
            <p:ph type="body" idx="1"/>
          </p:nvPr>
        </p:nvSpPr>
        <p:spPr>
          <a:xfrm>
            <a:off x="762000" y="4648200"/>
            <a:ext cx="5486400" cy="4183380"/>
          </a:xfrm>
        </p:spPr>
        <p:txBody>
          <a:bodyPr/>
          <a:lstStyle/>
          <a:p>
            <a:r>
              <a:rPr lang="en-US" dirty="0"/>
              <a:t>Where Can You Get Help And Information?</a:t>
            </a:r>
          </a:p>
          <a:p>
            <a:endParaRPr lang="en-US" dirty="0"/>
          </a:p>
          <a:p>
            <a:r>
              <a:rPr lang="en-US" dirty="0"/>
              <a:t>Mental Health Clinics - there are several in this community</a:t>
            </a:r>
          </a:p>
          <a:p>
            <a:endParaRPr lang="en-US" dirty="0"/>
          </a:p>
          <a:p>
            <a:r>
              <a:rPr lang="en-US" dirty="0"/>
              <a:t>Foothill Family –what we offer</a:t>
            </a:r>
          </a:p>
          <a:p>
            <a:r>
              <a:rPr lang="en-US" dirty="0"/>
              <a:t>Foothill Family’s </a:t>
            </a:r>
            <a:r>
              <a:rPr lang="en-US" dirty="0" err="1"/>
              <a:t>MediCal</a:t>
            </a:r>
            <a:r>
              <a:rPr lang="en-US" dirty="0"/>
              <a:t> Contract –school based treatment</a:t>
            </a:r>
          </a:p>
          <a:p>
            <a:r>
              <a:rPr lang="en-US" dirty="0"/>
              <a:t>Foothill Family—provides</a:t>
            </a:r>
            <a:r>
              <a:rPr lang="en-US" baseline="0" dirty="0"/>
              <a:t> some fee for service treatment for families who do not have </a:t>
            </a:r>
            <a:r>
              <a:rPr lang="en-US" baseline="0" dirty="0" err="1"/>
              <a:t>Medi</a:t>
            </a:r>
            <a:r>
              <a:rPr lang="en-US" baseline="0" dirty="0"/>
              <a:t>-Cal</a:t>
            </a:r>
            <a:endParaRPr lang="en-US" dirty="0"/>
          </a:p>
          <a:p>
            <a:endParaRPr lang="en-US" dirty="0"/>
          </a:p>
          <a:p>
            <a:r>
              <a:rPr lang="en-US" dirty="0"/>
              <a:t>Private Insurance </a:t>
            </a:r>
          </a:p>
          <a:p>
            <a:endParaRPr lang="en-US" dirty="0"/>
          </a:p>
          <a:p>
            <a:r>
              <a:rPr lang="en-US" dirty="0"/>
              <a:t>211- for more information on all kinds of community services</a:t>
            </a:r>
          </a:p>
          <a:p>
            <a:endParaRPr lang="en-US" dirty="0"/>
          </a:p>
          <a:p>
            <a:endParaRPr lang="en-US" dirty="0"/>
          </a:p>
        </p:txBody>
      </p:sp>
      <p:sp>
        <p:nvSpPr>
          <p:cNvPr id="4" name="Slide Number Placeholder 3"/>
          <p:cNvSpPr>
            <a:spLocks noGrp="1"/>
          </p:cNvSpPr>
          <p:nvPr>
            <p:ph type="sldNum" sz="quarter" idx="10"/>
          </p:nvPr>
        </p:nvSpPr>
        <p:spPr/>
        <p:txBody>
          <a:bodyPr/>
          <a:lstStyle/>
          <a:p>
            <a:fld id="{72885772-7F76-45F9-9DC9-AEFCEE83CF36}" type="slidenum">
              <a:rPr lang="en-US" smtClean="0"/>
              <a:t>21</a:t>
            </a:fld>
            <a:endParaRPr lang="en-US"/>
          </a:p>
        </p:txBody>
      </p:sp>
    </p:spTree>
    <p:extLst>
      <p:ext uri="{BB962C8B-B14F-4D97-AF65-F5344CB8AC3E}">
        <p14:creationId xmlns:p14="http://schemas.microsoft.com/office/powerpoint/2010/main" val="81246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Middle school years, many changes occur for a child. </a:t>
            </a:r>
          </a:p>
          <a:p>
            <a:endParaRPr lang="en-US" baseline="0" dirty="0"/>
          </a:p>
          <a:p>
            <a:r>
              <a:rPr lang="en-US" dirty="0"/>
              <a:t>Physical:</a:t>
            </a:r>
            <a:r>
              <a:rPr lang="en-US" baseline="0" dirty="0"/>
              <a:t> Body’s growth and development</a:t>
            </a:r>
          </a:p>
          <a:p>
            <a:endParaRPr lang="en-US" baseline="0" dirty="0"/>
          </a:p>
          <a:p>
            <a:r>
              <a:rPr lang="en-US" baseline="0" dirty="0"/>
              <a:t>Emotional: Preteens experience a wide range of emotions that come and go frequently. Decisions making skills are shaped as they begin to show some independence.</a:t>
            </a:r>
          </a:p>
          <a:p>
            <a:endParaRPr lang="en-US" baseline="0" dirty="0"/>
          </a:p>
          <a:p>
            <a:r>
              <a:rPr lang="en-US" baseline="0" dirty="0"/>
              <a:t>Social: There is a gradual shift in key relationships from family to friend (peers). We begin to see separation from caregivers and connecting more with their peers. Preteens wanting to connect socially. As they are forming friendships, they are also exploring their identity.</a:t>
            </a:r>
          </a:p>
          <a:p>
            <a:r>
              <a:rPr lang="en-US" baseline="0" dirty="0"/>
              <a:t>  </a:t>
            </a:r>
          </a:p>
          <a:p>
            <a:endParaRPr lang="en-US" baseline="0" dirty="0"/>
          </a:p>
          <a:p>
            <a:r>
              <a:rPr lang="en-US" dirty="0">
                <a:hlinkClick r:id="rId3"/>
              </a:rPr>
              <a:t>https://www.verywellfamily.com/11-year-old-developmental-milestones-4171925</a:t>
            </a:r>
            <a:endParaRPr lang="en-US" dirty="0"/>
          </a:p>
          <a:p>
            <a:r>
              <a:rPr lang="en-US" dirty="0">
                <a:hlinkClick r:id="rId4"/>
              </a:rPr>
              <a:t>https://www.verywellfamily.com/12-year-old-developmental-milestones-4171917</a:t>
            </a:r>
            <a:endParaRPr lang="en-US" dirty="0"/>
          </a:p>
          <a:p>
            <a:r>
              <a:rPr lang="en-US" baseline="0" dirty="0"/>
              <a:t> </a:t>
            </a:r>
          </a:p>
          <a:p>
            <a:r>
              <a:rPr lang="en-US" dirty="0"/>
              <a:t>Preteens:</a:t>
            </a:r>
            <a:r>
              <a:rPr lang="en-US" baseline="0" dirty="0"/>
              <a:t> </a:t>
            </a:r>
          </a:p>
          <a:p>
            <a:endParaRPr lang="en-US" baseline="0" dirty="0"/>
          </a:p>
          <a:p>
            <a:r>
              <a:rPr lang="en-US" dirty="0"/>
              <a:t>Show more concern about body image, looks, and clothes.</a:t>
            </a:r>
          </a:p>
          <a:p>
            <a:r>
              <a:rPr lang="en-US" dirty="0"/>
              <a:t>Focus on themselves; going back and forth between high expectations and lack of confidence.</a:t>
            </a:r>
          </a:p>
          <a:p>
            <a:r>
              <a:rPr lang="en-US" dirty="0"/>
              <a:t>Experience more moodiness.</a:t>
            </a:r>
          </a:p>
          <a:p>
            <a:r>
              <a:rPr lang="en-US" dirty="0"/>
              <a:t>Show more interest in and influence by peer group.</a:t>
            </a:r>
          </a:p>
          <a:p>
            <a:r>
              <a:rPr lang="en-US" dirty="0"/>
              <a:t>Express less affection toward parents; sometimes might seem rude or short-tempered.</a:t>
            </a:r>
          </a:p>
          <a:p>
            <a:r>
              <a:rPr lang="en-US" dirty="0"/>
              <a:t>Feel stress from more challenging school work.</a:t>
            </a:r>
          </a:p>
          <a:p>
            <a:r>
              <a:rPr lang="en-US" dirty="0"/>
              <a:t>Develop eating problems.</a:t>
            </a:r>
          </a:p>
          <a:p>
            <a:r>
              <a:rPr lang="en-US" dirty="0"/>
              <a:t>Feel a lot of sadness or depression, which can lead to poor grades at school, alcohol or drug use, unsafe sex, and other problems.</a:t>
            </a:r>
          </a:p>
          <a:p>
            <a:endParaRPr lang="en-US" dirty="0"/>
          </a:p>
          <a:p>
            <a:r>
              <a:rPr lang="en-US" b="1" dirty="0"/>
              <a:t>Thinking and Learning</a:t>
            </a:r>
          </a:p>
          <a:p>
            <a:r>
              <a:rPr lang="en-US" dirty="0"/>
              <a:t>Children in this age group might:</a:t>
            </a:r>
          </a:p>
          <a:p>
            <a:r>
              <a:rPr lang="en-US" dirty="0"/>
              <a:t>Have more ability for complex thought.</a:t>
            </a:r>
          </a:p>
          <a:p>
            <a:r>
              <a:rPr lang="en-US" dirty="0"/>
              <a:t>Be better able to express feelings through talking.</a:t>
            </a:r>
          </a:p>
          <a:p>
            <a:r>
              <a:rPr lang="en-US" dirty="0"/>
              <a:t>Develop a stronger sense of right and wrong.</a:t>
            </a:r>
          </a:p>
          <a:p>
            <a:endParaRPr lang="en-US" dirty="0"/>
          </a:p>
          <a:p>
            <a:endParaRPr lang="en-US" dirty="0"/>
          </a:p>
        </p:txBody>
      </p:sp>
      <p:sp>
        <p:nvSpPr>
          <p:cNvPr id="4" name="Slide Number Placeholder 3"/>
          <p:cNvSpPr>
            <a:spLocks noGrp="1"/>
          </p:cNvSpPr>
          <p:nvPr>
            <p:ph type="sldNum" sz="quarter" idx="10"/>
          </p:nvPr>
        </p:nvSpPr>
        <p:spPr/>
        <p:txBody>
          <a:bodyPr/>
          <a:lstStyle/>
          <a:p>
            <a:fld id="{7AFA80F8-EA94-4673-A25D-AE4D60ADA652}" type="slidenum">
              <a:rPr lang="en-US" smtClean="0"/>
              <a:t>2</a:t>
            </a:fld>
            <a:endParaRPr lang="en-US"/>
          </a:p>
        </p:txBody>
      </p:sp>
    </p:spTree>
    <p:extLst>
      <p:ext uri="{BB962C8B-B14F-4D97-AF65-F5344CB8AC3E}">
        <p14:creationId xmlns:p14="http://schemas.microsoft.com/office/powerpoint/2010/main" val="1420169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you know what may be stressing your children out at the moment? (</a:t>
            </a:r>
            <a:r>
              <a:rPr lang="en-US" baseline="0" dirty="0" err="1"/>
              <a:t>Menti</a:t>
            </a:r>
            <a:r>
              <a:rPr lang="en-US" baseline="0" dirty="0"/>
              <a:t> Poll)</a:t>
            </a:r>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5</a:t>
            </a:fld>
            <a:endParaRPr lang="en-US" dirty="0"/>
          </a:p>
        </p:txBody>
      </p:sp>
    </p:spTree>
    <p:extLst>
      <p:ext uri="{BB962C8B-B14F-4D97-AF65-F5344CB8AC3E}">
        <p14:creationId xmlns:p14="http://schemas.microsoft.com/office/powerpoint/2010/main" val="118782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1" i="0" kern="1200" dirty="0">
                <a:solidFill>
                  <a:schemeClr val="tx1"/>
                </a:solidFill>
                <a:effectLst/>
                <a:latin typeface="+mn-lt"/>
                <a:ea typeface="+mn-ea"/>
                <a:cs typeface="+mn-cs"/>
              </a:rPr>
              <a:t>Irritability and anger:</a:t>
            </a:r>
            <a:r>
              <a:rPr lang="en-US" sz="1200" b="0" i="0" kern="1200" dirty="0">
                <a:solidFill>
                  <a:schemeClr val="tx1"/>
                </a:solidFill>
                <a:effectLst/>
                <a:latin typeface="+mn-lt"/>
                <a:ea typeface="+mn-ea"/>
                <a:cs typeface="+mn-cs"/>
              </a:rPr>
              <a:t> Children don’t always have the words to describe how they are feeling and sometimes tension bubbles over into a bad mood. Stressed-out kids and teens might be more short-tempered or argumentative than normal.</a:t>
            </a:r>
          </a:p>
          <a:p>
            <a:pPr fontAlgn="t"/>
            <a:r>
              <a:rPr lang="en-US" sz="1200" b="1" i="0" kern="1200" dirty="0">
                <a:solidFill>
                  <a:schemeClr val="tx1"/>
                </a:solidFill>
                <a:effectLst/>
                <a:latin typeface="+mn-lt"/>
                <a:ea typeface="+mn-ea"/>
                <a:cs typeface="+mn-cs"/>
              </a:rPr>
              <a:t>Changes in behavior:</a:t>
            </a:r>
            <a:r>
              <a:rPr lang="en-US" sz="1200" b="0" i="0" kern="1200" dirty="0">
                <a:solidFill>
                  <a:schemeClr val="tx1"/>
                </a:solidFill>
                <a:effectLst/>
                <a:latin typeface="+mn-lt"/>
                <a:ea typeface="+mn-ea"/>
                <a:cs typeface="+mn-cs"/>
              </a:rPr>
              <a:t> A young child who used to be a great listener is suddenly acting out. A once-active teen now doesn’t want to leave the house. Sudden changes can be a sign that stress levels are high.</a:t>
            </a:r>
          </a:p>
          <a:p>
            <a:pPr fontAlgn="t"/>
            <a:r>
              <a:rPr lang="en-US" sz="1200" b="1" i="0" kern="1200" dirty="0">
                <a:solidFill>
                  <a:schemeClr val="tx1"/>
                </a:solidFill>
                <a:effectLst/>
                <a:latin typeface="+mn-lt"/>
                <a:ea typeface="+mn-ea"/>
                <a:cs typeface="+mn-cs"/>
              </a:rPr>
              <a:t>Trouble sleeping:</a:t>
            </a:r>
            <a:r>
              <a:rPr lang="en-US" sz="1200" b="0" i="0" kern="1200" dirty="0">
                <a:solidFill>
                  <a:schemeClr val="tx1"/>
                </a:solidFill>
                <a:effectLst/>
                <a:latin typeface="+mn-lt"/>
                <a:ea typeface="+mn-ea"/>
                <a:cs typeface="+mn-cs"/>
              </a:rPr>
              <a:t> A child or teen might complain of feeling tired all the time, sleep more than usual or have trouble falling asleep at night.</a:t>
            </a:r>
          </a:p>
          <a:p>
            <a:pPr fontAlgn="t"/>
            <a:r>
              <a:rPr lang="en-US" sz="1200" b="1" i="0" kern="1200" dirty="0">
                <a:solidFill>
                  <a:schemeClr val="tx1"/>
                </a:solidFill>
                <a:effectLst/>
                <a:latin typeface="+mn-lt"/>
                <a:ea typeface="+mn-ea"/>
                <a:cs typeface="+mn-cs"/>
              </a:rPr>
              <a:t>Neglecting responsibilities:</a:t>
            </a:r>
            <a:r>
              <a:rPr lang="en-US" sz="1200" b="0" i="0" kern="1200" dirty="0">
                <a:solidFill>
                  <a:schemeClr val="tx1"/>
                </a:solidFill>
                <a:effectLst/>
                <a:latin typeface="+mn-lt"/>
                <a:ea typeface="+mn-ea"/>
                <a:cs typeface="+mn-cs"/>
              </a:rPr>
              <a:t> If an adolescent suddenly drops the ball on homework, forgets obligations or starts procrastinating more than usual, stress might be a factor.</a:t>
            </a:r>
          </a:p>
          <a:p>
            <a:pPr fontAlgn="t"/>
            <a:r>
              <a:rPr lang="en-US" sz="1200" b="1" i="0" kern="1200" dirty="0">
                <a:solidFill>
                  <a:schemeClr val="tx1"/>
                </a:solidFill>
                <a:effectLst/>
                <a:latin typeface="+mn-lt"/>
                <a:ea typeface="+mn-ea"/>
                <a:cs typeface="+mn-cs"/>
              </a:rPr>
              <a:t>Eating changes:</a:t>
            </a:r>
            <a:r>
              <a:rPr lang="en-US" sz="1200" b="0" i="0" kern="1200" dirty="0">
                <a:solidFill>
                  <a:schemeClr val="tx1"/>
                </a:solidFill>
                <a:effectLst/>
                <a:latin typeface="+mn-lt"/>
                <a:ea typeface="+mn-ea"/>
                <a:cs typeface="+mn-cs"/>
              </a:rPr>
              <a:t> Eating too much or too little can both be reactions to stress.</a:t>
            </a:r>
          </a:p>
          <a:p>
            <a:pPr fontAlgn="t"/>
            <a:r>
              <a:rPr lang="en-US" sz="1200" b="1" i="0" kern="1200" dirty="0">
                <a:solidFill>
                  <a:schemeClr val="tx1"/>
                </a:solidFill>
                <a:effectLst/>
                <a:latin typeface="+mn-lt"/>
                <a:ea typeface="+mn-ea"/>
                <a:cs typeface="+mn-cs"/>
              </a:rPr>
              <a:t>Getting sick more often:</a:t>
            </a:r>
            <a:r>
              <a:rPr lang="en-US" sz="1200" b="0" i="0" kern="1200" dirty="0">
                <a:solidFill>
                  <a:schemeClr val="tx1"/>
                </a:solidFill>
                <a:effectLst/>
                <a:latin typeface="+mn-lt"/>
                <a:ea typeface="+mn-ea"/>
                <a:cs typeface="+mn-cs"/>
              </a:rPr>
              <a:t> Stress often shows up as physical symptoms. Children who feel stress often report headaches or stomachaches, and might make frequent trips to the school nurse’s office.</a:t>
            </a:r>
          </a:p>
          <a:p>
            <a:endParaRPr lang="en-US" dirty="0"/>
          </a:p>
        </p:txBody>
      </p:sp>
      <p:sp>
        <p:nvSpPr>
          <p:cNvPr id="4" name="Slide Number Placeholder 3"/>
          <p:cNvSpPr>
            <a:spLocks noGrp="1"/>
          </p:cNvSpPr>
          <p:nvPr>
            <p:ph type="sldNum" sz="quarter" idx="10"/>
          </p:nvPr>
        </p:nvSpPr>
        <p:spPr/>
        <p:txBody>
          <a:bodyPr/>
          <a:lstStyle/>
          <a:p>
            <a:fld id="{9CD8AAD9-5ABE-4581-8313-76359260CE1A}" type="slidenum">
              <a:rPr lang="en-US" smtClean="0"/>
              <a:t>6</a:t>
            </a:fld>
            <a:endParaRPr lang="en-US"/>
          </a:p>
        </p:txBody>
      </p:sp>
    </p:spTree>
    <p:extLst>
      <p:ext uri="{BB962C8B-B14F-4D97-AF65-F5344CB8AC3E}">
        <p14:creationId xmlns:p14="http://schemas.microsoft.com/office/powerpoint/2010/main" val="196751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CD8AAD9-5ABE-4581-8313-76359260CE1A}" type="slidenum">
              <a:rPr lang="en-US" smtClean="0"/>
              <a:t>7</a:t>
            </a:fld>
            <a:endParaRPr lang="en-US"/>
          </a:p>
        </p:txBody>
      </p:sp>
    </p:spTree>
    <p:extLst>
      <p:ext uri="{BB962C8B-B14F-4D97-AF65-F5344CB8AC3E}">
        <p14:creationId xmlns:p14="http://schemas.microsoft.com/office/powerpoint/2010/main" val="365897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children may have a hard time expressing themselves so</a:t>
            </a:r>
            <a:r>
              <a:rPr lang="en-US" baseline="0" dirty="0"/>
              <a:t> giving them feeling identification tools to help them label their feelings and rate their feelings can be a great tool for them</a:t>
            </a:r>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8</a:t>
            </a:fld>
            <a:endParaRPr lang="en-US" dirty="0"/>
          </a:p>
        </p:txBody>
      </p:sp>
    </p:spTree>
    <p:extLst>
      <p:ext uri="{BB962C8B-B14F-4D97-AF65-F5344CB8AC3E}">
        <p14:creationId xmlns:p14="http://schemas.microsoft.com/office/powerpoint/2010/main" val="339767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teach them to acknowledge their feelings and using their thinking brain</a:t>
            </a:r>
            <a:r>
              <a:rPr lang="en-US" baseline="0" dirty="0"/>
              <a:t> to come up with what they need to ask of you as a caregiver to help them.</a:t>
            </a:r>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9</a:t>
            </a:fld>
            <a:endParaRPr lang="en-US" dirty="0"/>
          </a:p>
        </p:txBody>
      </p:sp>
    </p:spTree>
    <p:extLst>
      <p:ext uri="{BB962C8B-B14F-4D97-AF65-F5344CB8AC3E}">
        <p14:creationId xmlns:p14="http://schemas.microsoft.com/office/powerpoint/2010/main" val="523280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Model healthy coping.</a:t>
            </a:r>
            <a:r>
              <a:rPr lang="en-US" dirty="0"/>
              <a:t> Caregivers can talk with children about how they’ve thought about and dealt with their own stressful situations.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problem-solvers</a:t>
            </a:r>
            <a:r>
              <a:rPr lang="en-US" dirty="0"/>
              <a:t>. It’s natural to want to fix your child’s problems. But when parents swoop in to solve every little glitch, their children don’t have a chance to learn healthy coping skills. Let your children try to solve their low-stakes problems on their own, and they’ll gain confidence that they can deal with stressors and setbacks.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Promote media literacy.</a:t>
            </a:r>
            <a:r>
              <a:rPr lang="en-US" dirty="0"/>
              <a:t> Today’s kids spend a lot of time online, where they can run into questionable content, cyberbullying or the peer pressures of social media. Parents can help by teaching their children to be savvy digital consumers, and by limiting screen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CD8AAD9-5ABE-4581-8313-76359260CE1A}" type="slidenum">
              <a:rPr lang="en-US" smtClean="0"/>
              <a:t>10</a:t>
            </a:fld>
            <a:endParaRPr lang="en-US"/>
          </a:p>
        </p:txBody>
      </p:sp>
    </p:spTree>
    <p:extLst>
      <p:ext uri="{BB962C8B-B14F-4D97-AF65-F5344CB8AC3E}">
        <p14:creationId xmlns:p14="http://schemas.microsoft.com/office/powerpoint/2010/main" val="370551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Model healthy coping.</a:t>
            </a:r>
            <a:r>
              <a:rPr lang="en-US" dirty="0"/>
              <a:t> Caregivers can talk with children about how they’ve thought about and dealt with their own stressful situations.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problem-solvers</a:t>
            </a:r>
            <a:r>
              <a:rPr lang="en-US" dirty="0"/>
              <a:t>. It’s natural to want to fix your child’s problems. But when parents swoop in to solve every little glitch, their children don’t have a chance to learn healthy coping skills. Let your children try to solve their low-stakes problems on their own, and they’ll gain confidence that they can deal with stressors and setbacks.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Promote media literacy.</a:t>
            </a:r>
            <a:r>
              <a:rPr lang="en-US" dirty="0"/>
              <a:t> Today’s kids spend a lot of time online, where they can run into questionable content, cyberbullying or the peer pressures of social media. Parents can help by teaching their children to be savvy digital consumers, and by limiting screen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CD8AAD9-5ABE-4581-8313-76359260CE1A}" type="slidenum">
              <a:rPr lang="en-US" smtClean="0"/>
              <a:t>11</a:t>
            </a:fld>
            <a:endParaRPr lang="en-US"/>
          </a:p>
        </p:txBody>
      </p:sp>
    </p:spTree>
    <p:extLst>
      <p:ext uri="{BB962C8B-B14F-4D97-AF65-F5344CB8AC3E}">
        <p14:creationId xmlns:p14="http://schemas.microsoft.com/office/powerpoint/2010/main" val="236812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419365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40564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8898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01915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84681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616539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dirty="0"/>
          </a:p>
        </p:txBody>
      </p:sp>
      <p:sp>
        <p:nvSpPr>
          <p:cNvPr id="5" name="Title 4">
            <a:extLst>
              <a:ext uri="{FF2B5EF4-FFF2-40B4-BE49-F238E27FC236}">
                <a16:creationId xmlns:a16="http://schemas.microsoft.com/office/drawing/2014/main" id="{71808E7F-6862-4377-A59B-F2A5DB78C6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26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19144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34197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7830150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28019912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41563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414811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42C410-CA8E-4363-B2A5-C992C048EF26}"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15752937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B542C410-CA8E-4363-B2A5-C992C048EF26}" type="datetimeFigureOut">
              <a:rPr lang="en-US" smtClean="0"/>
              <a:t>2/16/2022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0079CAC6-A72B-4EF8-B465-34FA47827E7F}" type="slidenum">
              <a:rPr lang="en-US" smtClean="0"/>
              <a:t>‹#›</a:t>
            </a:fld>
            <a:endParaRPr lang="en-US" dirty="0"/>
          </a:p>
        </p:txBody>
      </p:sp>
    </p:spTree>
    <p:extLst>
      <p:ext uri="{BB962C8B-B14F-4D97-AF65-F5344CB8AC3E}">
        <p14:creationId xmlns:p14="http://schemas.microsoft.com/office/powerpoint/2010/main" val="360946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542C410-CA8E-4363-B2A5-C992C048EF26}" type="datetimeFigureOut">
              <a:rPr lang="en-US" smtClean="0"/>
              <a:t>2/16/2022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0079CAC6-A72B-4EF8-B465-34FA47827E7F}" type="slidenum">
              <a:rPr lang="en-US" smtClean="0"/>
              <a:t>‹#›</a:t>
            </a:fld>
            <a:endParaRPr lang="en-US" dirty="0"/>
          </a:p>
        </p:txBody>
      </p:sp>
    </p:spTree>
    <p:extLst>
      <p:ext uri="{BB962C8B-B14F-4D97-AF65-F5344CB8AC3E}">
        <p14:creationId xmlns:p14="http://schemas.microsoft.com/office/powerpoint/2010/main" val="2324700149"/>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2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alpha val="82000"/>
          </a:schemeClr>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dirty="0"/>
              <a:t>Slide 1</a:t>
            </a:r>
          </a:p>
        </p:txBody>
      </p:sp>
      <p:sp>
        <p:nvSpPr>
          <p:cNvPr id="4" name="Rectangle 3">
            <a:extLst>
              <a:ext uri="{FF2B5EF4-FFF2-40B4-BE49-F238E27FC236}">
                <a16:creationId xmlns:a16="http://schemas.microsoft.com/office/drawing/2014/main" id="{F2A2D7DD-5041-4C4D-A523-F870B27AD1D4}"/>
              </a:ext>
            </a:extLst>
          </p:cNvPr>
          <p:cNvSpPr/>
          <p:nvPr/>
        </p:nvSpPr>
        <p:spPr>
          <a:xfrm>
            <a:off x="1000246" y="1248611"/>
            <a:ext cx="10191507" cy="2800767"/>
          </a:xfrm>
          <a:prstGeom prst="rect">
            <a:avLst/>
          </a:prstGeom>
          <a:noFill/>
        </p:spPr>
        <p:txBody>
          <a:bodyPr wrap="square" lIns="91440" tIns="45720" rIns="91440" bIns="45720">
            <a:spAutoFit/>
          </a:bodyPr>
          <a:lstStyle/>
          <a:p>
            <a:pPr algn="ctr"/>
            <a:r>
              <a:rPr lang="en-US" sz="8800" dirty="0">
                <a:ln w="0"/>
                <a:latin typeface="Franklin Gothic Medium" panose="020B0603020102020204" pitchFamily="34" charset="0"/>
                <a:cs typeface="Segoe UI" panose="020B0502040204020203" pitchFamily="34" charset="0"/>
              </a:rPr>
              <a:t>Navigating the Middle School Years</a:t>
            </a:r>
            <a:endParaRPr lang="en-US" sz="8800" b="0" cap="none" spc="0" dirty="0">
              <a:ln w="0"/>
              <a:latin typeface="Franklin Gothic Medium" panose="020B0603020102020204" pitchFamily="34" charset="0"/>
              <a:cs typeface="Segoe UI" panose="020B0502040204020203"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15" name="Title 1">
            <a:extLst>
              <a:ext uri="{FF2B5EF4-FFF2-40B4-BE49-F238E27FC236}">
                <a16:creationId xmlns:a16="http://schemas.microsoft.com/office/drawing/2014/main" id="{ED90EC3D-482A-4E73-B198-E8341A0D0973}"/>
              </a:ext>
            </a:extLst>
          </p:cNvPr>
          <p:cNvSpPr txBox="1">
            <a:spLocks/>
          </p:cNvSpPr>
          <p:nvPr/>
        </p:nvSpPr>
        <p:spPr>
          <a:xfrm>
            <a:off x="1704422" y="5696712"/>
            <a:ext cx="7823625" cy="1091421"/>
          </a:xfrm>
          <a:prstGeom prst="rect">
            <a:avLst/>
          </a:prstGeom>
          <a:effectLst>
            <a:outerShdw blurRad="50800" dir="14400000">
              <a:srgbClr val="000000">
                <a:alpha val="60000"/>
              </a:srgbClr>
            </a:outerShdw>
          </a:effectLst>
        </p:spPr>
        <p:txBody>
          <a:bodyPr vert="horz" lIns="91440" tIns="45720" rIns="91440" bIns="45720" rtlCol="0" anchor="b">
            <a:norm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sp>
        <p:nvSpPr>
          <p:cNvPr id="16" name="Subtitle 2">
            <a:extLst>
              <a:ext uri="{FF2B5EF4-FFF2-40B4-BE49-F238E27FC236}">
                <a16:creationId xmlns:a16="http://schemas.microsoft.com/office/drawing/2014/main" id="{34FF91AE-2461-414D-B6AC-6D31640BB063}"/>
              </a:ext>
            </a:extLst>
          </p:cNvPr>
          <p:cNvSpPr txBox="1">
            <a:spLocks/>
          </p:cNvSpPr>
          <p:nvPr/>
        </p:nvSpPr>
        <p:spPr>
          <a:xfrm>
            <a:off x="731520" y="5889510"/>
            <a:ext cx="3196761" cy="233989"/>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dirty="0">
                <a:latin typeface="Segoe UI" panose="020B0502040204020203" pitchFamily="34" charset="0"/>
                <a:cs typeface="Segoe UI" panose="020B0502040204020203" pitchFamily="34" charset="0"/>
              </a:rPr>
              <a:t>Presented by</a:t>
            </a:r>
          </a:p>
        </p:txBody>
      </p:sp>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EMOTIONAL NEEDS: Stress Responses</a:t>
            </a:r>
          </a:p>
        </p:txBody>
      </p:sp>
      <p:sp>
        <p:nvSpPr>
          <p:cNvPr id="3" name="Content Placeholder 2"/>
          <p:cNvSpPr>
            <a:spLocks noGrp="1"/>
          </p:cNvSpPr>
          <p:nvPr>
            <p:ph idx="1"/>
          </p:nvPr>
        </p:nvSpPr>
        <p:spPr>
          <a:xfrm>
            <a:off x="5291528" y="1041816"/>
            <a:ext cx="6633147" cy="5396356"/>
          </a:xfrm>
        </p:spPr>
        <p:txBody>
          <a:bodyPr>
            <a:noAutofit/>
          </a:bodyPr>
          <a:lstStyle/>
          <a:p>
            <a:pPr marL="0" lvl="0" indent="0">
              <a:buNone/>
            </a:pPr>
            <a:r>
              <a:rPr lang="en-US" sz="2400" b="1" dirty="0"/>
              <a:t>Support your child by:</a:t>
            </a:r>
          </a:p>
          <a:p>
            <a:r>
              <a:rPr lang="en-US" sz="2400" dirty="0"/>
              <a:t>Modeling healthy coping as caregivers</a:t>
            </a:r>
          </a:p>
          <a:p>
            <a:r>
              <a:rPr lang="en-US" sz="2400" dirty="0"/>
              <a:t>Encouraging independent problem solving skills</a:t>
            </a:r>
          </a:p>
          <a:p>
            <a:pPr fontAlgn="t"/>
            <a:r>
              <a:rPr lang="en-US" sz="2400" dirty="0"/>
              <a:t>Promoting media literacy</a:t>
            </a:r>
          </a:p>
          <a:p>
            <a:pPr fontAlgn="t"/>
            <a:r>
              <a:rPr lang="en-US" sz="2400" dirty="0"/>
              <a:t>Helping them combat negative thinking</a:t>
            </a:r>
          </a:p>
          <a:p>
            <a:r>
              <a:rPr lang="en-US" sz="2400" dirty="0"/>
              <a:t>Making sure they get enough sleep and eat well – can be managed by setting up </a:t>
            </a:r>
            <a:r>
              <a:rPr lang="en-US" sz="2400" i="1" dirty="0"/>
              <a:t>ROUTINES/SCHEDULES</a:t>
            </a:r>
          </a:p>
          <a:p>
            <a:pPr lvl="0"/>
            <a:endParaRPr lang="en-US" sz="2000" dirty="0"/>
          </a:p>
        </p:txBody>
      </p:sp>
      <p:grpSp>
        <p:nvGrpSpPr>
          <p:cNvPr id="5" name="Group 4">
            <a:extLst>
              <a:ext uri="{FF2B5EF4-FFF2-40B4-BE49-F238E27FC236}">
                <a16:creationId xmlns:a16="http://schemas.microsoft.com/office/drawing/2014/main" id="{2679528D-68DE-4379-8BFE-2027872DC71E}"/>
              </a:ext>
            </a:extLst>
          </p:cNvPr>
          <p:cNvGrpSpPr/>
          <p:nvPr/>
        </p:nvGrpSpPr>
        <p:grpSpPr>
          <a:xfrm>
            <a:off x="243039" y="6363728"/>
            <a:ext cx="3045577" cy="407391"/>
            <a:chOff x="731520" y="5395608"/>
            <a:chExt cx="8873539" cy="1336707"/>
          </a:xfrm>
        </p:grpSpPr>
        <p:pic>
          <p:nvPicPr>
            <p:cNvPr id="6" name="Picture 5">
              <a:extLst>
                <a:ext uri="{FF2B5EF4-FFF2-40B4-BE49-F238E27FC236}">
                  <a16:creationId xmlns:a16="http://schemas.microsoft.com/office/drawing/2014/main" id="{D285080D-4A1E-47FA-AB3F-14A71A65B2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7" name="Title 1">
              <a:extLst>
                <a:ext uri="{FF2B5EF4-FFF2-40B4-BE49-F238E27FC236}">
                  <a16:creationId xmlns:a16="http://schemas.microsoft.com/office/drawing/2014/main" id="{5633F58C-DA74-4849-8B9F-D9BD270C6653}"/>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91387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EMOTIONAL NEEDS: Stress Responses</a:t>
            </a:r>
          </a:p>
        </p:txBody>
      </p:sp>
      <p:sp>
        <p:nvSpPr>
          <p:cNvPr id="3" name="Content Placeholder 2"/>
          <p:cNvSpPr>
            <a:spLocks noGrp="1"/>
          </p:cNvSpPr>
          <p:nvPr>
            <p:ph idx="1"/>
          </p:nvPr>
        </p:nvSpPr>
        <p:spPr>
          <a:xfrm>
            <a:off x="5291528" y="1041816"/>
            <a:ext cx="6633147" cy="5396356"/>
          </a:xfrm>
        </p:spPr>
        <p:txBody>
          <a:bodyPr>
            <a:noAutofit/>
          </a:bodyPr>
          <a:lstStyle/>
          <a:p>
            <a:pPr marL="0" lvl="0" indent="0">
              <a:buNone/>
            </a:pPr>
            <a:r>
              <a:rPr lang="en-US" sz="2400" b="1" dirty="0"/>
              <a:t>Support your child by:</a:t>
            </a:r>
          </a:p>
          <a:p>
            <a:r>
              <a:rPr lang="en-US" sz="2400" dirty="0"/>
              <a:t>Catching your child being good!</a:t>
            </a:r>
          </a:p>
          <a:p>
            <a:r>
              <a:rPr lang="en-US" sz="2400" dirty="0"/>
              <a:t>Praising them! Praise should be immediate, specific and sincere</a:t>
            </a:r>
          </a:p>
          <a:p>
            <a:r>
              <a:rPr lang="en-US" sz="2400" dirty="0"/>
              <a:t>Labeling what you see, describe what you feel, and sum up the child’s praiseworthy behavior in a word:</a:t>
            </a:r>
          </a:p>
          <a:p>
            <a:pPr lvl="1"/>
            <a:r>
              <a:rPr lang="en-US" dirty="0"/>
              <a:t>ex: “I see a really clean floor. I appreciate your help with cleaning  because it made my day easier.  You are great helper!”</a:t>
            </a:r>
          </a:p>
          <a:p>
            <a:pPr lvl="0"/>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62" y="3166545"/>
            <a:ext cx="4127017" cy="2063509"/>
          </a:xfrm>
          <a:prstGeom prst="rect">
            <a:avLst/>
          </a:prstGeom>
        </p:spPr>
      </p:pic>
      <p:grpSp>
        <p:nvGrpSpPr>
          <p:cNvPr id="6" name="Group 5">
            <a:extLst>
              <a:ext uri="{FF2B5EF4-FFF2-40B4-BE49-F238E27FC236}">
                <a16:creationId xmlns:a16="http://schemas.microsoft.com/office/drawing/2014/main" id="{DB9AC873-D586-485F-BA43-E32726FD760C}"/>
              </a:ext>
            </a:extLst>
          </p:cNvPr>
          <p:cNvGrpSpPr/>
          <p:nvPr/>
        </p:nvGrpSpPr>
        <p:grpSpPr>
          <a:xfrm>
            <a:off x="243039" y="6363728"/>
            <a:ext cx="3045577" cy="407391"/>
            <a:chOff x="731520" y="5395608"/>
            <a:chExt cx="8873539" cy="1336707"/>
          </a:xfrm>
        </p:grpSpPr>
        <p:pic>
          <p:nvPicPr>
            <p:cNvPr id="7" name="Picture 6">
              <a:extLst>
                <a:ext uri="{FF2B5EF4-FFF2-40B4-BE49-F238E27FC236}">
                  <a16:creationId xmlns:a16="http://schemas.microsoft.com/office/drawing/2014/main" id="{9A517364-0B17-46BB-95C2-AD4ED08EDD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8" name="Title 1">
              <a:extLst>
                <a:ext uri="{FF2B5EF4-FFF2-40B4-BE49-F238E27FC236}">
                  <a16:creationId xmlns:a16="http://schemas.microsoft.com/office/drawing/2014/main" id="{A4EF0409-167F-4C24-BC45-C430B45D5E1F}"/>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325998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8463-73FB-DD4B-88BA-42EBE1169BA0}"/>
              </a:ext>
            </a:extLst>
          </p:cNvPr>
          <p:cNvSpPr>
            <a:spLocks noGrp="1"/>
          </p:cNvSpPr>
          <p:nvPr>
            <p:ph type="title"/>
          </p:nvPr>
        </p:nvSpPr>
        <p:spPr>
          <a:xfrm>
            <a:off x="201118" y="995610"/>
            <a:ext cx="7086600" cy="838200"/>
          </a:xfrm>
        </p:spPr>
        <p:txBody>
          <a:bodyPr>
            <a:normAutofit/>
          </a:bodyPr>
          <a:lstStyle/>
          <a:p>
            <a:pPr algn="ctr"/>
            <a:r>
              <a:rPr lang="en-US" dirty="0"/>
              <a:t>Being and Doing Messages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6495" y="2223555"/>
            <a:ext cx="5562600" cy="4171951"/>
          </a:xfrm>
        </p:spPr>
      </p:pic>
      <p:grpSp>
        <p:nvGrpSpPr>
          <p:cNvPr id="6" name="Group 5">
            <a:extLst>
              <a:ext uri="{FF2B5EF4-FFF2-40B4-BE49-F238E27FC236}">
                <a16:creationId xmlns:a16="http://schemas.microsoft.com/office/drawing/2014/main" id="{D068A249-8B08-42BD-92FC-CE10F89FE2E1}"/>
              </a:ext>
            </a:extLst>
          </p:cNvPr>
          <p:cNvGrpSpPr/>
          <p:nvPr/>
        </p:nvGrpSpPr>
        <p:grpSpPr>
          <a:xfrm>
            <a:off x="243039" y="6363728"/>
            <a:ext cx="3045577" cy="407391"/>
            <a:chOff x="731520" y="5395608"/>
            <a:chExt cx="8873539" cy="1336707"/>
          </a:xfrm>
        </p:grpSpPr>
        <p:pic>
          <p:nvPicPr>
            <p:cNvPr id="7" name="Picture 6">
              <a:extLst>
                <a:ext uri="{FF2B5EF4-FFF2-40B4-BE49-F238E27FC236}">
                  <a16:creationId xmlns:a16="http://schemas.microsoft.com/office/drawing/2014/main" id="{1250B415-56BE-49BD-859E-8C0DD33F32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8" name="Title 1">
              <a:extLst>
                <a:ext uri="{FF2B5EF4-FFF2-40B4-BE49-F238E27FC236}">
                  <a16:creationId xmlns:a16="http://schemas.microsoft.com/office/drawing/2014/main" id="{DA5B3CC2-4C5F-42AE-94E6-7FAADA9DFB5E}"/>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228004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8463-73FB-DD4B-88BA-42EBE1169BA0}"/>
              </a:ext>
            </a:extLst>
          </p:cNvPr>
          <p:cNvSpPr>
            <a:spLocks noGrp="1"/>
          </p:cNvSpPr>
          <p:nvPr>
            <p:ph type="title"/>
          </p:nvPr>
        </p:nvSpPr>
        <p:spPr>
          <a:xfrm>
            <a:off x="168641" y="944024"/>
            <a:ext cx="6347713" cy="838200"/>
          </a:xfrm>
        </p:spPr>
        <p:txBody>
          <a:bodyPr>
            <a:normAutofit/>
          </a:bodyPr>
          <a:lstStyle/>
          <a:p>
            <a:r>
              <a:rPr lang="en-US" dirty="0"/>
              <a:t>Being Messages</a:t>
            </a:r>
          </a:p>
        </p:txBody>
      </p:sp>
      <p:sp>
        <p:nvSpPr>
          <p:cNvPr id="3" name="Content Placeholder 2">
            <a:extLst>
              <a:ext uri="{FF2B5EF4-FFF2-40B4-BE49-F238E27FC236}">
                <a16:creationId xmlns:a16="http://schemas.microsoft.com/office/drawing/2014/main" id="{AD6F5BED-8370-B641-A776-6169253BD2AE}"/>
              </a:ext>
            </a:extLst>
          </p:cNvPr>
          <p:cNvSpPr>
            <a:spLocks noGrp="1"/>
          </p:cNvSpPr>
          <p:nvPr>
            <p:ph idx="1"/>
          </p:nvPr>
        </p:nvSpPr>
        <p:spPr>
          <a:xfrm>
            <a:off x="1079292" y="2600793"/>
            <a:ext cx="9466289" cy="3655430"/>
          </a:xfrm>
        </p:spPr>
        <p:txBody>
          <a:bodyPr>
            <a:normAutofit/>
          </a:bodyPr>
          <a:lstStyle/>
          <a:p>
            <a:r>
              <a:rPr lang="en-US" sz="2400" dirty="0"/>
              <a:t>It’s a way to communicate unconditional love</a:t>
            </a:r>
          </a:p>
          <a:p>
            <a:pPr lvl="1"/>
            <a:r>
              <a:rPr lang="en-US" sz="2200" dirty="0"/>
              <a:t>“I love you”</a:t>
            </a:r>
          </a:p>
          <a:p>
            <a:pPr lvl="1"/>
            <a:r>
              <a:rPr lang="en-US" sz="2200" dirty="0"/>
              <a:t>“I’m glad you are my kid”</a:t>
            </a:r>
          </a:p>
          <a:p>
            <a:pPr lvl="1"/>
            <a:r>
              <a:rPr lang="en-US" sz="2200" dirty="0"/>
              <a:t>“Welcome home”</a:t>
            </a:r>
          </a:p>
          <a:p>
            <a:pPr lvl="1"/>
            <a:r>
              <a:rPr lang="en-US" sz="2200" dirty="0"/>
              <a:t>“When you feel sad, you can always talk to me about what’s bother you”</a:t>
            </a:r>
          </a:p>
          <a:p>
            <a:pPr lvl="1"/>
            <a:r>
              <a:rPr lang="en-US" sz="2200" dirty="0"/>
              <a:t>A hug, kiss, pat on the back</a:t>
            </a:r>
          </a:p>
        </p:txBody>
      </p:sp>
      <p:grpSp>
        <p:nvGrpSpPr>
          <p:cNvPr id="5" name="Group 4">
            <a:extLst>
              <a:ext uri="{FF2B5EF4-FFF2-40B4-BE49-F238E27FC236}">
                <a16:creationId xmlns:a16="http://schemas.microsoft.com/office/drawing/2014/main" id="{E511B2A4-3DF3-4D72-ADA2-510481205333}"/>
              </a:ext>
            </a:extLst>
          </p:cNvPr>
          <p:cNvGrpSpPr/>
          <p:nvPr/>
        </p:nvGrpSpPr>
        <p:grpSpPr>
          <a:xfrm>
            <a:off x="243039" y="6363728"/>
            <a:ext cx="3045577" cy="407391"/>
            <a:chOff x="731520" y="5395608"/>
            <a:chExt cx="8873539" cy="1336707"/>
          </a:xfrm>
        </p:grpSpPr>
        <p:pic>
          <p:nvPicPr>
            <p:cNvPr id="6" name="Picture 5">
              <a:extLst>
                <a:ext uri="{FF2B5EF4-FFF2-40B4-BE49-F238E27FC236}">
                  <a16:creationId xmlns:a16="http://schemas.microsoft.com/office/drawing/2014/main" id="{4E1AC91B-0D7D-48B9-8A25-6D63832D0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7" name="Title 1">
              <a:extLst>
                <a:ext uri="{FF2B5EF4-FFF2-40B4-BE49-F238E27FC236}">
                  <a16:creationId xmlns:a16="http://schemas.microsoft.com/office/drawing/2014/main" id="{4C8CA5AD-A51C-4D80-B769-E89984A5DAE8}"/>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346810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5006-359A-874C-87EB-3712C4701FCA}"/>
              </a:ext>
            </a:extLst>
          </p:cNvPr>
          <p:cNvSpPr>
            <a:spLocks noGrp="1"/>
          </p:cNvSpPr>
          <p:nvPr>
            <p:ph type="title"/>
          </p:nvPr>
        </p:nvSpPr>
        <p:spPr>
          <a:xfrm>
            <a:off x="321728" y="748260"/>
            <a:ext cx="6571343" cy="1049235"/>
          </a:xfrm>
        </p:spPr>
        <p:txBody>
          <a:bodyPr/>
          <a:lstStyle/>
          <a:p>
            <a:r>
              <a:rPr lang="en-US" dirty="0"/>
              <a:t>Doing Messages</a:t>
            </a:r>
          </a:p>
        </p:txBody>
      </p:sp>
      <p:sp>
        <p:nvSpPr>
          <p:cNvPr id="3" name="Content Placeholder 2">
            <a:extLst>
              <a:ext uri="{FF2B5EF4-FFF2-40B4-BE49-F238E27FC236}">
                <a16:creationId xmlns:a16="http://schemas.microsoft.com/office/drawing/2014/main" id="{054A6D30-3074-F644-A5E8-AAAA1D604CFE}"/>
              </a:ext>
            </a:extLst>
          </p:cNvPr>
          <p:cNvSpPr>
            <a:spLocks noGrp="1"/>
          </p:cNvSpPr>
          <p:nvPr>
            <p:ph idx="1"/>
          </p:nvPr>
        </p:nvSpPr>
        <p:spPr>
          <a:xfrm>
            <a:off x="989350" y="2480429"/>
            <a:ext cx="10373193" cy="4004067"/>
          </a:xfrm>
        </p:spPr>
        <p:txBody>
          <a:bodyPr>
            <a:normAutofit/>
          </a:bodyPr>
          <a:lstStyle/>
          <a:p>
            <a:r>
              <a:rPr lang="en-US" sz="2400" dirty="0"/>
              <a:t>Catch your child doing something good</a:t>
            </a:r>
          </a:p>
          <a:p>
            <a:pPr lvl="1"/>
            <a:r>
              <a:rPr lang="en-US" sz="2000" dirty="0"/>
              <a:t>“Look how hard you worked on this assignment!”</a:t>
            </a:r>
          </a:p>
          <a:p>
            <a:pPr lvl="1"/>
            <a:r>
              <a:rPr lang="en-US" sz="2000" dirty="0"/>
              <a:t>“With practice, you can do it.”</a:t>
            </a:r>
          </a:p>
          <a:p>
            <a:pPr lvl="1"/>
            <a:r>
              <a:rPr lang="en-US" sz="2000" dirty="0"/>
              <a:t>“Thank you for your help. It made things easier for me.”</a:t>
            </a:r>
          </a:p>
          <a:p>
            <a:pPr lvl="1"/>
            <a:r>
              <a:rPr lang="en-US" sz="2000" dirty="0"/>
              <a:t>“You have a talent in coloring!”</a:t>
            </a:r>
          </a:p>
          <a:p>
            <a:pPr lvl="1"/>
            <a:r>
              <a:rPr lang="en-US" sz="2000" dirty="0"/>
              <a:t>“It was thoughtful of you to help out your friend.”</a:t>
            </a:r>
          </a:p>
          <a:p>
            <a:pPr lvl="1"/>
            <a:r>
              <a:rPr lang="en-US" sz="2000" dirty="0"/>
              <a:t>High fives, thumbs up, a nod of approval when the child accomplishes something</a:t>
            </a:r>
          </a:p>
        </p:txBody>
      </p:sp>
      <p:grpSp>
        <p:nvGrpSpPr>
          <p:cNvPr id="5" name="Group 4">
            <a:extLst>
              <a:ext uri="{FF2B5EF4-FFF2-40B4-BE49-F238E27FC236}">
                <a16:creationId xmlns:a16="http://schemas.microsoft.com/office/drawing/2014/main" id="{281BEDF7-6B8A-4BB4-B516-98D6EC69B251}"/>
              </a:ext>
            </a:extLst>
          </p:cNvPr>
          <p:cNvGrpSpPr/>
          <p:nvPr/>
        </p:nvGrpSpPr>
        <p:grpSpPr>
          <a:xfrm>
            <a:off x="243039" y="6363728"/>
            <a:ext cx="3045577" cy="407391"/>
            <a:chOff x="731520" y="5395608"/>
            <a:chExt cx="8873539" cy="1336707"/>
          </a:xfrm>
        </p:grpSpPr>
        <p:pic>
          <p:nvPicPr>
            <p:cNvPr id="6" name="Picture 5">
              <a:extLst>
                <a:ext uri="{FF2B5EF4-FFF2-40B4-BE49-F238E27FC236}">
                  <a16:creationId xmlns:a16="http://schemas.microsoft.com/office/drawing/2014/main" id="{479F555D-152D-479D-90A7-803920769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7" name="Title 1">
              <a:extLst>
                <a:ext uri="{FF2B5EF4-FFF2-40B4-BE49-F238E27FC236}">
                  <a16:creationId xmlns:a16="http://schemas.microsoft.com/office/drawing/2014/main" id="{997253B1-BA77-42D8-9FF1-343238B69064}"/>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149711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8463-73FB-DD4B-88BA-42EBE1169BA0}"/>
              </a:ext>
            </a:extLst>
          </p:cNvPr>
          <p:cNvSpPr>
            <a:spLocks noGrp="1"/>
          </p:cNvSpPr>
          <p:nvPr>
            <p:ph type="title"/>
          </p:nvPr>
        </p:nvSpPr>
        <p:spPr>
          <a:xfrm>
            <a:off x="-695793" y="1327878"/>
            <a:ext cx="7239000" cy="457200"/>
          </a:xfrm>
        </p:spPr>
        <p:txBody>
          <a:bodyPr>
            <a:normAutofit fontScale="90000"/>
          </a:bodyPr>
          <a:lstStyle/>
          <a:p>
            <a:pPr algn="ctr"/>
            <a:r>
              <a:rPr lang="en-US" dirty="0"/>
              <a:t>It’s all about balance</a:t>
            </a:r>
          </a:p>
        </p:txBody>
      </p:sp>
      <p:sp>
        <p:nvSpPr>
          <p:cNvPr id="3" name="Content Placeholder 2">
            <a:extLst>
              <a:ext uri="{FF2B5EF4-FFF2-40B4-BE49-F238E27FC236}">
                <a16:creationId xmlns:a16="http://schemas.microsoft.com/office/drawing/2014/main" id="{AD6F5BED-8370-B641-A776-6169253BD2AE}"/>
              </a:ext>
            </a:extLst>
          </p:cNvPr>
          <p:cNvSpPr>
            <a:spLocks noGrp="1"/>
          </p:cNvSpPr>
          <p:nvPr>
            <p:ph idx="1"/>
          </p:nvPr>
        </p:nvSpPr>
        <p:spPr>
          <a:xfrm>
            <a:off x="4348709" y="2447222"/>
            <a:ext cx="7291153" cy="4066004"/>
          </a:xfrm>
        </p:spPr>
        <p:txBody>
          <a:bodyPr>
            <a:normAutofit/>
          </a:bodyPr>
          <a:lstStyle/>
          <a:p>
            <a:pPr marL="0" indent="0">
              <a:buNone/>
            </a:pPr>
            <a:r>
              <a:rPr lang="en-US" sz="2400" dirty="0"/>
              <a:t>Balancing both types of messages is crucial. Overdoing one message and not balancing it with the other can result in a child who does not feel worthy or lovable if the child is not achieving, feels the need to be a perfectionist, and who feels empty and insatiable inside, as if the child can never get enough love.</a:t>
            </a:r>
          </a:p>
          <a:p>
            <a:pPr marL="0" indent="0">
              <a:buNone/>
            </a:pPr>
            <a:endParaRPr lang="en-US" sz="2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61" y="3190406"/>
            <a:ext cx="2838450" cy="1892300"/>
          </a:xfrm>
          <a:prstGeom prst="rect">
            <a:avLst/>
          </a:prstGeom>
        </p:spPr>
      </p:pic>
      <p:grpSp>
        <p:nvGrpSpPr>
          <p:cNvPr id="7" name="Group 6">
            <a:extLst>
              <a:ext uri="{FF2B5EF4-FFF2-40B4-BE49-F238E27FC236}">
                <a16:creationId xmlns:a16="http://schemas.microsoft.com/office/drawing/2014/main" id="{D004BE56-DF37-4B3C-95D7-E327AEA58BD0}"/>
              </a:ext>
            </a:extLst>
          </p:cNvPr>
          <p:cNvGrpSpPr/>
          <p:nvPr/>
        </p:nvGrpSpPr>
        <p:grpSpPr>
          <a:xfrm>
            <a:off x="243039" y="6363728"/>
            <a:ext cx="3045577" cy="407391"/>
            <a:chOff x="731520" y="5395608"/>
            <a:chExt cx="8873539" cy="1336707"/>
          </a:xfrm>
        </p:grpSpPr>
        <p:pic>
          <p:nvPicPr>
            <p:cNvPr id="8" name="Picture 7">
              <a:extLst>
                <a:ext uri="{FF2B5EF4-FFF2-40B4-BE49-F238E27FC236}">
                  <a16:creationId xmlns:a16="http://schemas.microsoft.com/office/drawing/2014/main" id="{2A411873-B689-44B5-9CAA-364BA83F5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9" name="Title 1">
              <a:extLst>
                <a:ext uri="{FF2B5EF4-FFF2-40B4-BE49-F238E27FC236}">
                  <a16:creationId xmlns:a16="http://schemas.microsoft.com/office/drawing/2014/main" id="{372D6AE8-A232-4A12-8002-C2B70F0661A5}"/>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3124788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2" y="887621"/>
            <a:ext cx="10571998" cy="970450"/>
          </a:xfrm>
        </p:spPr>
        <p:txBody>
          <a:bodyPr/>
          <a:lstStyle/>
          <a:p>
            <a:r>
              <a:rPr lang="en-US" dirty="0">
                <a:solidFill>
                  <a:schemeClr val="tx1"/>
                </a:solidFill>
              </a:rPr>
              <a:t>SOCIAL DEVELOPMENT</a:t>
            </a:r>
          </a:p>
        </p:txBody>
      </p:sp>
      <p:sp>
        <p:nvSpPr>
          <p:cNvPr id="4" name="Content Placeholder 3"/>
          <p:cNvSpPr>
            <a:spLocks noGrp="1"/>
          </p:cNvSpPr>
          <p:nvPr>
            <p:ph type="body" idx="4294967295"/>
          </p:nvPr>
        </p:nvSpPr>
        <p:spPr>
          <a:xfrm>
            <a:off x="3683283" y="2698229"/>
            <a:ext cx="7866640" cy="3217381"/>
          </a:xfrm>
        </p:spPr>
        <p:txBody>
          <a:bodyPr>
            <a:noAutofit/>
          </a:bodyPr>
          <a:lstStyle/>
          <a:p>
            <a:pPr>
              <a:lnSpc>
                <a:spcPct val="150000"/>
              </a:lnSpc>
            </a:pPr>
            <a:r>
              <a:rPr lang="en-US" sz="1600" b="1" dirty="0"/>
              <a:t>Friendships:</a:t>
            </a:r>
          </a:p>
          <a:p>
            <a:pPr lvl="1">
              <a:lnSpc>
                <a:spcPct val="150000"/>
              </a:lnSpc>
            </a:pPr>
            <a:r>
              <a:rPr lang="en-US" dirty="0"/>
              <a:t>Social relationships are a big component to their development. Fostering ways to connect with others would be beneficial virtually</a:t>
            </a:r>
          </a:p>
          <a:p>
            <a:pPr>
              <a:lnSpc>
                <a:spcPct val="150000"/>
              </a:lnSpc>
            </a:pPr>
            <a:r>
              <a:rPr lang="en-US" sz="1600" b="1" dirty="0"/>
              <a:t>Conflict Resolution:</a:t>
            </a:r>
          </a:p>
          <a:p>
            <a:pPr lvl="1">
              <a:lnSpc>
                <a:spcPct val="150000"/>
              </a:lnSpc>
            </a:pPr>
            <a:r>
              <a:rPr lang="en-US" dirty="0"/>
              <a:t>Sheltering at home may increase conflicts so it’s important to resolve them</a:t>
            </a:r>
          </a:p>
          <a:p>
            <a:pPr>
              <a:lnSpc>
                <a:spcPct val="150000"/>
              </a:lnSpc>
            </a:pPr>
            <a:r>
              <a:rPr lang="en-US" sz="1600" b="1" dirty="0"/>
              <a:t>Monitoring Online Activity &amp; Social Media:</a:t>
            </a:r>
          </a:p>
          <a:p>
            <a:pPr lvl="1">
              <a:lnSpc>
                <a:spcPct val="150000"/>
              </a:lnSpc>
            </a:pPr>
            <a:r>
              <a:rPr lang="en-US" dirty="0"/>
              <a:t>There may be an increase in online use more than usual during this time. Monitoring and implementing appropriate content and use would be helpful. </a:t>
            </a:r>
          </a:p>
        </p:txBody>
      </p:sp>
      <p:grpSp>
        <p:nvGrpSpPr>
          <p:cNvPr id="5" name="Group 4"/>
          <p:cNvGrpSpPr/>
          <p:nvPr/>
        </p:nvGrpSpPr>
        <p:grpSpPr>
          <a:xfrm>
            <a:off x="243039" y="6363728"/>
            <a:ext cx="3045577" cy="407391"/>
            <a:chOff x="731520" y="5395608"/>
            <a:chExt cx="8873539" cy="133670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8" name="Title 1">
              <a:extLst>
                <a:ext uri="{FF2B5EF4-FFF2-40B4-BE49-F238E27FC236}">
                  <a16:creationId xmlns:a16="http://schemas.microsoft.com/office/drawing/2014/main" id="{ED90EC3D-482A-4E73-B198-E8341A0D0973}"/>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71" y="2930578"/>
            <a:ext cx="3119134" cy="2081313"/>
          </a:xfrm>
          <a:prstGeom prst="rect">
            <a:avLst/>
          </a:prstGeom>
        </p:spPr>
      </p:pic>
    </p:spTree>
    <p:extLst>
      <p:ext uri="{BB962C8B-B14F-4D97-AF65-F5344CB8AC3E}">
        <p14:creationId xmlns:p14="http://schemas.microsoft.com/office/powerpoint/2010/main" val="184719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25" y="2742385"/>
            <a:ext cx="4837296" cy="2339001"/>
          </a:xfrm>
        </p:spPr>
        <p:txBody>
          <a:bodyPr>
            <a:normAutofit fontScale="90000"/>
          </a:bodyPr>
          <a:lstStyle/>
          <a:p>
            <a:pPr lvl="0"/>
            <a:r>
              <a:rPr lang="en-US" sz="4400" dirty="0"/>
              <a:t>How can I monitor my child's online activity?</a:t>
            </a:r>
            <a:br>
              <a:rPr lang="en-US" dirty="0"/>
            </a:br>
            <a:r>
              <a:rPr lang="en-US" dirty="0"/>
              <a:t>	</a:t>
            </a:r>
            <a:br>
              <a:rPr lang="en-US" dirty="0"/>
            </a:br>
            <a:endParaRPr lang="en-US" dirty="0"/>
          </a:p>
        </p:txBody>
      </p:sp>
      <p:sp>
        <p:nvSpPr>
          <p:cNvPr id="4" name="Text Placeholder 3"/>
          <p:cNvSpPr>
            <a:spLocks noGrp="1"/>
          </p:cNvSpPr>
          <p:nvPr>
            <p:ph type="body" sz="quarter" idx="16"/>
          </p:nvPr>
        </p:nvSpPr>
        <p:spPr>
          <a:xfrm>
            <a:off x="7114099" y="1282697"/>
            <a:ext cx="4735625" cy="5509349"/>
          </a:xfrm>
        </p:spPr>
        <p:txBody>
          <a:bodyPr>
            <a:noAutofit/>
          </a:bodyPr>
          <a:lstStyle/>
          <a:p>
            <a:pPr marL="342900" indent="-342900">
              <a:buFont typeface="+mj-lt"/>
              <a:buAutoNum type="arabicPeriod"/>
            </a:pPr>
            <a:r>
              <a:rPr lang="en-US" sz="2000" dirty="0"/>
              <a:t>Use the apps that they are using. The best way to understand what your child is doing online is to be on the same app with them.</a:t>
            </a:r>
          </a:p>
          <a:p>
            <a:pPr marL="342900" indent="-342900">
              <a:buFont typeface="+mj-lt"/>
              <a:buAutoNum type="arabicPeriod"/>
            </a:pPr>
            <a:r>
              <a:rPr lang="en-US" sz="2000" dirty="0"/>
              <a:t>Google search the app to find out what it is about.</a:t>
            </a:r>
          </a:p>
          <a:p>
            <a:pPr marL="342900" indent="-342900">
              <a:buFont typeface="+mj-lt"/>
              <a:buAutoNum type="arabicPeriod"/>
            </a:pPr>
            <a:r>
              <a:rPr lang="en-US" sz="2000" dirty="0"/>
              <a:t>Talk regularly to your child about online safety. </a:t>
            </a:r>
          </a:p>
          <a:p>
            <a:pPr marL="342900" indent="-342900">
              <a:buFont typeface="+mj-lt"/>
              <a:buAutoNum type="arabicPeriod"/>
            </a:pPr>
            <a:r>
              <a:rPr lang="en-US" sz="2000" dirty="0"/>
              <a:t>Set internet rules and regulations.</a:t>
            </a:r>
          </a:p>
          <a:p>
            <a:pPr marL="342900" indent="-342900">
              <a:buFont typeface="+mj-lt"/>
              <a:buAutoNum type="arabicPeriod"/>
            </a:pPr>
            <a:r>
              <a:rPr lang="en-US" sz="2000" dirty="0"/>
              <a:t>Monitoring by age &amp; Parental control - call your internet company and ask about parental controls and how to use them.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328" y="4301898"/>
            <a:ext cx="2523145" cy="2245478"/>
          </a:xfrm>
          <a:prstGeom prst="rect">
            <a:avLst/>
          </a:prstGeom>
        </p:spPr>
      </p:pic>
      <p:sp>
        <p:nvSpPr>
          <p:cNvPr id="6" name="Rectangle 5"/>
          <p:cNvSpPr/>
          <p:nvPr/>
        </p:nvSpPr>
        <p:spPr>
          <a:xfrm>
            <a:off x="7011397" y="800938"/>
            <a:ext cx="5059398" cy="400110"/>
          </a:xfrm>
          <a:prstGeom prst="rect">
            <a:avLst/>
          </a:prstGeom>
        </p:spPr>
        <p:txBody>
          <a:bodyPr wrap="none">
            <a:spAutoFit/>
          </a:bodyPr>
          <a:lstStyle/>
          <a:p>
            <a:r>
              <a:rPr lang="en-US" sz="2000" b="1" dirty="0"/>
              <a:t>5 tips to monitor child's online activities:</a:t>
            </a:r>
          </a:p>
        </p:txBody>
      </p:sp>
      <p:grpSp>
        <p:nvGrpSpPr>
          <p:cNvPr id="7" name="Group 6">
            <a:extLst>
              <a:ext uri="{FF2B5EF4-FFF2-40B4-BE49-F238E27FC236}">
                <a16:creationId xmlns:a16="http://schemas.microsoft.com/office/drawing/2014/main" id="{5ACE8BF9-E774-477D-BEEB-D96A5BB92FD2}"/>
              </a:ext>
            </a:extLst>
          </p:cNvPr>
          <p:cNvGrpSpPr/>
          <p:nvPr/>
        </p:nvGrpSpPr>
        <p:grpSpPr>
          <a:xfrm>
            <a:off x="243039" y="6363728"/>
            <a:ext cx="3045577" cy="407391"/>
            <a:chOff x="731520" y="5395608"/>
            <a:chExt cx="8873539" cy="1336707"/>
          </a:xfrm>
        </p:grpSpPr>
        <p:pic>
          <p:nvPicPr>
            <p:cNvPr id="8" name="Picture 7">
              <a:extLst>
                <a:ext uri="{FF2B5EF4-FFF2-40B4-BE49-F238E27FC236}">
                  <a16:creationId xmlns:a16="http://schemas.microsoft.com/office/drawing/2014/main" id="{8D1A1DC2-A962-49E1-9FC7-E28DAA5868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9" name="Title 1">
              <a:extLst>
                <a:ext uri="{FF2B5EF4-FFF2-40B4-BE49-F238E27FC236}">
                  <a16:creationId xmlns:a16="http://schemas.microsoft.com/office/drawing/2014/main" id="{868A64AE-BB92-44D4-A016-146512406285}"/>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258210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18" y="859417"/>
            <a:ext cx="10571998" cy="970450"/>
          </a:xfrm>
        </p:spPr>
        <p:txBody>
          <a:bodyPr>
            <a:normAutofit/>
          </a:bodyPr>
          <a:lstStyle/>
          <a:p>
            <a:r>
              <a:rPr lang="en-US" dirty="0"/>
              <a:t>Conflict Resolution Strategy</a:t>
            </a:r>
          </a:p>
        </p:txBody>
      </p:sp>
      <p:sp>
        <p:nvSpPr>
          <p:cNvPr id="4" name="Text Placeholder 3"/>
          <p:cNvSpPr>
            <a:spLocks noGrp="1"/>
          </p:cNvSpPr>
          <p:nvPr>
            <p:ph type="body" sz="quarter" idx="4294967295"/>
          </p:nvPr>
        </p:nvSpPr>
        <p:spPr>
          <a:xfrm>
            <a:off x="569627" y="2385857"/>
            <a:ext cx="7352675" cy="2973127"/>
          </a:xfrm>
        </p:spPr>
        <p:txBody>
          <a:bodyPr>
            <a:normAutofit/>
          </a:bodyPr>
          <a:lstStyle/>
          <a:p>
            <a:pPr marL="342900" indent="-342900">
              <a:buAutoNum type="arabicPeriod"/>
            </a:pPr>
            <a:r>
              <a:rPr lang="en-US" dirty="0"/>
              <a:t>Identify the problem or root of conflict</a:t>
            </a:r>
          </a:p>
          <a:p>
            <a:pPr marL="342900" indent="-342900">
              <a:buAutoNum type="arabicPeriod"/>
            </a:pPr>
            <a:r>
              <a:rPr lang="en-US" dirty="0"/>
              <a:t>Identify possible options for resolution</a:t>
            </a:r>
          </a:p>
          <a:p>
            <a:pPr marL="342900" indent="-342900">
              <a:buAutoNum type="arabicPeriod"/>
            </a:pPr>
            <a:r>
              <a:rPr lang="en-US" dirty="0"/>
              <a:t>Weigh the cost and benefits of each resolution before choosing </a:t>
            </a:r>
          </a:p>
          <a:p>
            <a:pPr marL="342900" indent="-342900">
              <a:buAutoNum type="arabicPeriod"/>
            </a:pPr>
            <a:r>
              <a:rPr lang="en-US" dirty="0"/>
              <a:t>Implement resolution</a:t>
            </a:r>
          </a:p>
          <a:p>
            <a:pPr marL="342900" indent="-342900">
              <a:buAutoNum type="arabicPeriod"/>
            </a:pPr>
            <a:r>
              <a:rPr lang="en-US" dirty="0"/>
              <a:t>If chosen resolution did not resolve the conflict review the other options previously listed and choose another.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3021" y="2765684"/>
            <a:ext cx="3664263" cy="2061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1429062" y="5314809"/>
            <a:ext cx="10188316" cy="1200329"/>
          </a:xfrm>
          <a:prstGeom prst="rect">
            <a:avLst/>
          </a:prstGeom>
        </p:spPr>
        <p:txBody>
          <a:bodyPr wrap="square">
            <a:spAutoFit/>
          </a:bodyPr>
          <a:lstStyle/>
          <a:p>
            <a:pPr marL="342900" indent="-342900">
              <a:buFont typeface="Wingdings" panose="05000000000000000000" pitchFamily="2" charset="2"/>
              <a:buChar char="v"/>
            </a:pPr>
            <a:r>
              <a:rPr lang="en-US" sz="2400" dirty="0"/>
              <a:t>When going through this process set guidelines to not allow accusations or name calling and model appropriate volume to avoid escalating the conflict</a:t>
            </a:r>
          </a:p>
        </p:txBody>
      </p:sp>
      <p:grpSp>
        <p:nvGrpSpPr>
          <p:cNvPr id="7" name="Group 6">
            <a:extLst>
              <a:ext uri="{FF2B5EF4-FFF2-40B4-BE49-F238E27FC236}">
                <a16:creationId xmlns:a16="http://schemas.microsoft.com/office/drawing/2014/main" id="{637BB285-4999-4D63-AB1F-6E34116856DD}"/>
              </a:ext>
            </a:extLst>
          </p:cNvPr>
          <p:cNvGrpSpPr/>
          <p:nvPr/>
        </p:nvGrpSpPr>
        <p:grpSpPr>
          <a:xfrm>
            <a:off x="243039" y="6363728"/>
            <a:ext cx="3045577" cy="407391"/>
            <a:chOff x="731520" y="5395608"/>
            <a:chExt cx="8873539" cy="1336707"/>
          </a:xfrm>
        </p:grpSpPr>
        <p:pic>
          <p:nvPicPr>
            <p:cNvPr id="8" name="Picture 7">
              <a:extLst>
                <a:ext uri="{FF2B5EF4-FFF2-40B4-BE49-F238E27FC236}">
                  <a16:creationId xmlns:a16="http://schemas.microsoft.com/office/drawing/2014/main" id="{1BE31CC9-2901-47A4-8C16-4C421C7365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9" name="Title 1">
              <a:extLst>
                <a:ext uri="{FF2B5EF4-FFF2-40B4-BE49-F238E27FC236}">
                  <a16:creationId xmlns:a16="http://schemas.microsoft.com/office/drawing/2014/main" id="{6EFFBDDB-03E4-43F8-A15D-8FF4FD0ADAD0}"/>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311992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Modeling Healthy Behaviors</a:t>
            </a:r>
          </a:p>
        </p:txBody>
      </p:sp>
      <p:sp>
        <p:nvSpPr>
          <p:cNvPr id="3" name="Content Placeholder 2"/>
          <p:cNvSpPr>
            <a:spLocks noGrp="1"/>
          </p:cNvSpPr>
          <p:nvPr>
            <p:ph idx="1"/>
          </p:nvPr>
        </p:nvSpPr>
        <p:spPr>
          <a:xfrm>
            <a:off x="818712" y="2222287"/>
            <a:ext cx="10554574" cy="4225008"/>
          </a:xfrm>
        </p:spPr>
        <p:txBody>
          <a:bodyPr/>
          <a:lstStyle/>
          <a:p>
            <a:pPr fontAlgn="base"/>
            <a:r>
              <a:rPr lang="en-US" sz="2800" b="1" dirty="0"/>
              <a:t>Use problem-solving skills</a:t>
            </a:r>
            <a:r>
              <a:rPr lang="en-US" sz="2800" dirty="0"/>
              <a:t> to deal with challenges or conflicts in a calm and productive way. Getting upset or angry when a problem comes up teaches your child to respond in the same way.</a:t>
            </a:r>
          </a:p>
          <a:p>
            <a:pPr marL="0" indent="0" fontAlgn="base">
              <a:buNone/>
            </a:pPr>
            <a:endParaRPr lang="en-US" sz="2800" dirty="0"/>
          </a:p>
          <a:p>
            <a:pPr fontAlgn="base"/>
            <a:r>
              <a:rPr lang="en-US" sz="2800" b="1" dirty="0"/>
              <a:t>Show kindness and respect to others</a:t>
            </a:r>
            <a:r>
              <a:rPr lang="en-US" sz="2800" dirty="0"/>
              <a:t> in your words and your actions.</a:t>
            </a:r>
          </a:p>
          <a:p>
            <a:endParaRPr lang="en-US" dirty="0"/>
          </a:p>
        </p:txBody>
      </p:sp>
      <p:grpSp>
        <p:nvGrpSpPr>
          <p:cNvPr id="4" name="Group 3">
            <a:extLst>
              <a:ext uri="{FF2B5EF4-FFF2-40B4-BE49-F238E27FC236}">
                <a16:creationId xmlns:a16="http://schemas.microsoft.com/office/drawing/2014/main" id="{471F460B-14A2-4D9D-B756-697213C864B3}"/>
              </a:ext>
            </a:extLst>
          </p:cNvPr>
          <p:cNvGrpSpPr/>
          <p:nvPr/>
        </p:nvGrpSpPr>
        <p:grpSpPr>
          <a:xfrm>
            <a:off x="243039" y="6363728"/>
            <a:ext cx="3045577" cy="407391"/>
            <a:chOff x="731520" y="5395608"/>
            <a:chExt cx="8873539" cy="1336707"/>
          </a:xfrm>
        </p:grpSpPr>
        <p:pic>
          <p:nvPicPr>
            <p:cNvPr id="5" name="Picture 4">
              <a:extLst>
                <a:ext uri="{FF2B5EF4-FFF2-40B4-BE49-F238E27FC236}">
                  <a16:creationId xmlns:a16="http://schemas.microsoft.com/office/drawing/2014/main" id="{9B735F2F-0402-4C94-A9C2-2CA6A0384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6" name="Title 1">
              <a:extLst>
                <a:ext uri="{FF2B5EF4-FFF2-40B4-BE49-F238E27FC236}">
                  <a16:creationId xmlns:a16="http://schemas.microsoft.com/office/drawing/2014/main" id="{991309CD-8DB3-425C-A849-875354AC75A3}"/>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250398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34" y="874408"/>
            <a:ext cx="10571998" cy="970450"/>
          </a:xfrm>
        </p:spPr>
        <p:txBody>
          <a:bodyPr>
            <a:noAutofit/>
          </a:bodyPr>
          <a:lstStyle/>
          <a:p>
            <a:r>
              <a:rPr lang="en-US" sz="4800" dirty="0">
                <a:solidFill>
                  <a:schemeClr val="tx1"/>
                </a:solidFill>
              </a:rPr>
              <a:t>Development</a:t>
            </a:r>
            <a:r>
              <a:rPr lang="en-US" sz="5400" dirty="0">
                <a:solidFill>
                  <a:schemeClr val="tx1"/>
                </a:solidFill>
              </a:rPr>
              <a:t> </a:t>
            </a:r>
          </a:p>
        </p:txBody>
      </p:sp>
      <p:sp>
        <p:nvSpPr>
          <p:cNvPr id="4" name="Content Placeholder 3"/>
          <p:cNvSpPr>
            <a:spLocks noGrp="1"/>
          </p:cNvSpPr>
          <p:nvPr>
            <p:ph sz="half" idx="2"/>
          </p:nvPr>
        </p:nvSpPr>
        <p:spPr>
          <a:xfrm>
            <a:off x="5853048" y="2798948"/>
            <a:ext cx="6023701" cy="3121738"/>
          </a:xfrm>
        </p:spPr>
        <p:txBody>
          <a:bodyPr>
            <a:noAutofit/>
          </a:bodyPr>
          <a:lstStyle/>
          <a:p>
            <a:r>
              <a:rPr lang="en-US" sz="2000" dirty="0"/>
              <a:t>Physical</a:t>
            </a:r>
          </a:p>
          <a:p>
            <a:pPr lvl="1"/>
            <a:r>
              <a:rPr lang="en-US" sz="2000" dirty="0"/>
              <a:t>Growth spurts</a:t>
            </a:r>
          </a:p>
          <a:p>
            <a:pPr lvl="1"/>
            <a:r>
              <a:rPr lang="en-US" sz="2000" dirty="0"/>
              <a:t>Body image</a:t>
            </a:r>
          </a:p>
          <a:p>
            <a:pPr lvl="1"/>
            <a:r>
              <a:rPr lang="en-US" sz="2000" dirty="0"/>
              <a:t>Puberty</a:t>
            </a:r>
          </a:p>
          <a:p>
            <a:pPr lvl="1"/>
            <a:r>
              <a:rPr lang="en-US" sz="2000" dirty="0"/>
              <a:t>Social cognitions</a:t>
            </a:r>
          </a:p>
          <a:p>
            <a:r>
              <a:rPr lang="en-US" sz="2000" dirty="0"/>
              <a:t>Emotional</a:t>
            </a:r>
          </a:p>
          <a:p>
            <a:pPr lvl="1"/>
            <a:r>
              <a:rPr lang="en-US" sz="2000" dirty="0"/>
              <a:t>Wide range of emotions</a:t>
            </a:r>
          </a:p>
          <a:p>
            <a:pPr lvl="1"/>
            <a:r>
              <a:rPr lang="en-US" sz="2000" dirty="0"/>
              <a:t>Independence: Decision-making skills</a:t>
            </a:r>
          </a:p>
          <a:p>
            <a:r>
              <a:rPr lang="en-US" sz="2000" dirty="0"/>
              <a:t>Social</a:t>
            </a:r>
          </a:p>
          <a:p>
            <a:pPr lvl="1"/>
            <a:r>
              <a:rPr lang="en-US" sz="2000" dirty="0"/>
              <a:t>Key Relationships: Friends</a:t>
            </a:r>
          </a:p>
          <a:p>
            <a:pPr lvl="1"/>
            <a:r>
              <a:rPr lang="en-US" sz="2000" dirty="0"/>
              <a:t>Exploring identity</a:t>
            </a:r>
          </a:p>
        </p:txBody>
      </p:sp>
      <p:pic>
        <p:nvPicPr>
          <p:cNvPr id="8" name="Picture 7"/>
          <p:cNvPicPr>
            <a:picLocks noChangeAspect="1"/>
          </p:cNvPicPr>
          <p:nvPr/>
        </p:nvPicPr>
        <p:blipFill>
          <a:blip r:embed="rId3"/>
          <a:stretch>
            <a:fillRect/>
          </a:stretch>
        </p:blipFill>
        <p:spPr>
          <a:xfrm>
            <a:off x="243039" y="2224975"/>
            <a:ext cx="5147674" cy="4023360"/>
          </a:xfrm>
          <a:prstGeom prst="rect">
            <a:avLst/>
          </a:prstGeom>
        </p:spPr>
      </p:pic>
      <p:grpSp>
        <p:nvGrpSpPr>
          <p:cNvPr id="3" name="Group 2"/>
          <p:cNvGrpSpPr/>
          <p:nvPr/>
        </p:nvGrpSpPr>
        <p:grpSpPr>
          <a:xfrm>
            <a:off x="243039" y="6363728"/>
            <a:ext cx="3045577" cy="407391"/>
            <a:chOff x="731520" y="5395608"/>
            <a:chExt cx="8873539" cy="1336707"/>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6" name="Title 1">
              <a:extLst>
                <a:ext uri="{FF2B5EF4-FFF2-40B4-BE49-F238E27FC236}">
                  <a16:creationId xmlns:a16="http://schemas.microsoft.com/office/drawing/2014/main" id="{ED90EC3D-482A-4E73-B198-E8341A0D0973}"/>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10488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748007" y="556187"/>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dirty="0">
                <a:solidFill>
                  <a:schemeClr val="tx1"/>
                </a:solidFill>
              </a:rPr>
              <a:t>Self-Compassion</a:t>
            </a:r>
          </a:p>
        </p:txBody>
      </p:sp>
      <p:sp>
        <p:nvSpPr>
          <p:cNvPr id="2" name="Rectangle 1"/>
          <p:cNvSpPr/>
          <p:nvPr/>
        </p:nvSpPr>
        <p:spPr>
          <a:xfrm>
            <a:off x="3822492" y="2347992"/>
            <a:ext cx="7018572" cy="4056495"/>
          </a:xfrm>
          <a:prstGeom prst="rect">
            <a:avLst/>
          </a:prstGeom>
        </p:spPr>
        <p:txBody>
          <a:bodyPr wrap="square">
            <a:spAutoFit/>
          </a:bodyPr>
          <a:lstStyle/>
          <a:p>
            <a:pPr>
              <a:lnSpc>
                <a:spcPct val="115000"/>
              </a:lnSpc>
            </a:pPr>
            <a:r>
              <a:rPr lang="en-US" sz="2800" kern="100" dirty="0">
                <a:latin typeface="Century Gothic" panose="020B0502020202020204" pitchFamily="34" charset="0"/>
                <a:ea typeface="Calibri" panose="020F0502020204030204" pitchFamily="34" charset="0"/>
                <a:cs typeface="Arial" panose="020B0604020202020204" pitchFamily="34" charset="0"/>
              </a:rPr>
              <a:t>Be supportive and understanding towards yourselves when you’re having a hard time, rather than being harshly self-critical</a:t>
            </a:r>
          </a:p>
          <a:p>
            <a:pPr>
              <a:lnSpc>
                <a:spcPct val="115000"/>
              </a:lnSpc>
            </a:pPr>
            <a:endParaRPr lang="en-US" sz="2800" kern="100" dirty="0">
              <a:effectLst/>
              <a:latin typeface="Century Gothic" panose="020B0502020202020204" pitchFamily="34" charset="0"/>
              <a:ea typeface="Calibri" panose="020F0502020204030204" pitchFamily="34" charset="0"/>
              <a:cs typeface="Arial" panose="020B0604020202020204" pitchFamily="34" charset="0"/>
            </a:endParaRPr>
          </a:p>
          <a:p>
            <a:pPr>
              <a:lnSpc>
                <a:spcPct val="115000"/>
              </a:lnSpc>
            </a:pPr>
            <a:r>
              <a:rPr lang="en-US" sz="2800" kern="100" dirty="0">
                <a:latin typeface="Century Gothic" panose="020B0502020202020204" pitchFamily="34" charset="0"/>
                <a:ea typeface="Calibri" panose="020F0502020204030204" pitchFamily="34" charset="0"/>
                <a:cs typeface="Arial" panose="020B0604020202020204" pitchFamily="34" charset="0"/>
              </a:rPr>
              <a:t>Remember that everyone makes mistakes and experiences difficulties at times. You are not alone!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Random Acts of SELF Kindness | Lucy Ellis Hypnothera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64" y="2993333"/>
            <a:ext cx="3367114" cy="242011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936B19F6-8979-468B-B850-9DE7447F198E}"/>
              </a:ext>
            </a:extLst>
          </p:cNvPr>
          <p:cNvGrpSpPr/>
          <p:nvPr/>
        </p:nvGrpSpPr>
        <p:grpSpPr>
          <a:xfrm>
            <a:off x="243039" y="6363728"/>
            <a:ext cx="3045577" cy="407391"/>
            <a:chOff x="731520" y="5395608"/>
            <a:chExt cx="8873539" cy="1336707"/>
          </a:xfrm>
        </p:grpSpPr>
        <p:pic>
          <p:nvPicPr>
            <p:cNvPr id="7" name="Picture 6">
              <a:extLst>
                <a:ext uri="{FF2B5EF4-FFF2-40B4-BE49-F238E27FC236}">
                  <a16:creationId xmlns:a16="http://schemas.microsoft.com/office/drawing/2014/main" id="{7A11ED4C-7B4A-4D45-A30D-2F8142A2F0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8" name="Title 1">
              <a:extLst>
                <a:ext uri="{FF2B5EF4-FFF2-40B4-BE49-F238E27FC236}">
                  <a16:creationId xmlns:a16="http://schemas.microsoft.com/office/drawing/2014/main" id="{2D1E0BDB-0752-4E51-AAC8-D9EADD17E7A0}"/>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365336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9549" y="2226844"/>
            <a:ext cx="8602601" cy="4351866"/>
          </a:xfrm>
        </p:spPr>
        <p:txBody>
          <a:bodyPr anchor="ctr">
            <a:normAutofit/>
          </a:bodyPr>
          <a:lstStyle/>
          <a:p>
            <a:pPr hangingPunct="0">
              <a:lnSpc>
                <a:spcPct val="90000"/>
              </a:lnSpc>
            </a:pPr>
            <a:r>
              <a:rPr lang="es-ES" b="1" dirty="0" err="1"/>
              <a:t>Foothill</a:t>
            </a:r>
            <a:r>
              <a:rPr lang="es-ES" b="1" dirty="0"/>
              <a:t> </a:t>
            </a:r>
            <a:r>
              <a:rPr lang="es-ES" b="1" dirty="0" err="1"/>
              <a:t>Family</a:t>
            </a:r>
            <a:r>
              <a:rPr lang="es-ES" b="1" dirty="0"/>
              <a:t> </a:t>
            </a:r>
            <a:r>
              <a:rPr lang="es-ES" b="1" dirty="0" err="1"/>
              <a:t>Service</a:t>
            </a:r>
            <a:r>
              <a:rPr lang="es-ES" b="1" dirty="0"/>
              <a:t> </a:t>
            </a:r>
            <a:r>
              <a:rPr lang="es-ES" b="1" dirty="0" err="1"/>
              <a:t>Intake</a:t>
            </a:r>
            <a:r>
              <a:rPr lang="es-ES" b="1" dirty="0"/>
              <a:t>/Departamento De </a:t>
            </a:r>
            <a:r>
              <a:rPr lang="es-ES" b="1" dirty="0" err="1"/>
              <a:t>Admision</a:t>
            </a:r>
            <a:r>
              <a:rPr lang="es-ES" b="1" dirty="0"/>
              <a:t> 626 993-3000</a:t>
            </a:r>
            <a:endParaRPr lang="en-US" i="1" dirty="0"/>
          </a:p>
          <a:p>
            <a:pPr hangingPunct="0">
              <a:lnSpc>
                <a:spcPct val="90000"/>
              </a:lnSpc>
            </a:pPr>
            <a:r>
              <a:rPr lang="es-ES" b="1" dirty="0"/>
              <a:t>211 LA County </a:t>
            </a:r>
            <a:r>
              <a:rPr lang="es-ES" b="1" dirty="0" err="1"/>
              <a:t>Information</a:t>
            </a:r>
            <a:r>
              <a:rPr lang="es-ES" b="1" dirty="0"/>
              <a:t> - DIAL 211 </a:t>
            </a:r>
          </a:p>
          <a:p>
            <a:pPr marL="0" indent="0" hangingPunct="0">
              <a:lnSpc>
                <a:spcPct val="90000"/>
              </a:lnSpc>
              <a:buNone/>
            </a:pPr>
            <a:r>
              <a:rPr lang="es-ES" b="1" dirty="0"/>
              <a:t>	</a:t>
            </a:r>
            <a:r>
              <a:rPr lang="es-ES" b="1" dirty="0" err="1"/>
              <a:t>Linea</a:t>
            </a:r>
            <a:r>
              <a:rPr lang="es-ES" b="1" dirty="0"/>
              <a:t> Informativa Condado De Los         </a:t>
            </a:r>
            <a:r>
              <a:rPr lang="es-ES" b="1" dirty="0" err="1"/>
              <a:t>Angeles</a:t>
            </a:r>
            <a:r>
              <a:rPr lang="es-ES" b="1" dirty="0"/>
              <a:t> – </a:t>
            </a:r>
          </a:p>
          <a:p>
            <a:pPr marL="0" indent="0" hangingPunct="0">
              <a:lnSpc>
                <a:spcPct val="90000"/>
              </a:lnSpc>
              <a:buNone/>
            </a:pPr>
            <a:r>
              <a:rPr lang="es-ES" b="1" dirty="0"/>
              <a:t>	Marque 211</a:t>
            </a:r>
            <a:endParaRPr lang="en-US" i="1" dirty="0"/>
          </a:p>
          <a:p>
            <a:pPr hangingPunct="0">
              <a:lnSpc>
                <a:spcPct val="90000"/>
              </a:lnSpc>
            </a:pPr>
            <a:r>
              <a:rPr lang="es-ES" b="1" dirty="0"/>
              <a:t>Para</a:t>
            </a:r>
            <a:r>
              <a:rPr lang="es-ES" b="1" i="1" dirty="0"/>
              <a:t> Español   </a:t>
            </a:r>
            <a:r>
              <a:rPr lang="es-ES" b="1" u="sng" dirty="0"/>
              <a:t>http://v5.healthycity.org/es</a:t>
            </a:r>
            <a:endParaRPr lang="en-US" i="1" dirty="0"/>
          </a:p>
          <a:p>
            <a:pPr>
              <a:lnSpc>
                <a:spcPct val="90000"/>
              </a:lnSpc>
            </a:pPr>
            <a:endParaRPr lang="en-US" dirty="0"/>
          </a:p>
        </p:txBody>
      </p:sp>
      <p:sp>
        <p:nvSpPr>
          <p:cNvPr id="2" name="Title 1"/>
          <p:cNvSpPr>
            <a:spLocks noGrp="1"/>
          </p:cNvSpPr>
          <p:nvPr>
            <p:ph type="title"/>
          </p:nvPr>
        </p:nvSpPr>
        <p:spPr>
          <a:xfrm>
            <a:off x="1128157" y="1098688"/>
            <a:ext cx="9307534" cy="528232"/>
          </a:xfrm>
        </p:spPr>
        <p:txBody>
          <a:bodyPr anchor="ctr">
            <a:normAutofit/>
          </a:bodyPr>
          <a:lstStyle/>
          <a:p>
            <a:r>
              <a:rPr lang="en-US" sz="2800" dirty="0">
                <a:solidFill>
                  <a:schemeClr val="tx1"/>
                </a:solidFill>
              </a:rPr>
              <a:t>WHERE CAN YOU GET HELP AND INFORMATION?</a:t>
            </a:r>
          </a:p>
        </p:txBody>
      </p:sp>
      <p:grpSp>
        <p:nvGrpSpPr>
          <p:cNvPr id="15" name="Group 14">
            <a:extLst>
              <a:ext uri="{FF2B5EF4-FFF2-40B4-BE49-F238E27FC236}">
                <a16:creationId xmlns:a16="http://schemas.microsoft.com/office/drawing/2014/main" id="{97538DAC-6118-48E7-8F07-8C2DCFA0993A}"/>
              </a:ext>
            </a:extLst>
          </p:cNvPr>
          <p:cNvGrpSpPr/>
          <p:nvPr/>
        </p:nvGrpSpPr>
        <p:grpSpPr>
          <a:xfrm>
            <a:off x="243039" y="6363728"/>
            <a:ext cx="3045577" cy="407391"/>
            <a:chOff x="731520" y="5395608"/>
            <a:chExt cx="8873539" cy="1336707"/>
          </a:xfrm>
        </p:grpSpPr>
        <p:pic>
          <p:nvPicPr>
            <p:cNvPr id="17" name="Picture 16">
              <a:extLst>
                <a:ext uri="{FF2B5EF4-FFF2-40B4-BE49-F238E27FC236}">
                  <a16:creationId xmlns:a16="http://schemas.microsoft.com/office/drawing/2014/main" id="{5B18A5A1-6312-4BA6-BB36-1A885BF83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19" name="Title 1">
              <a:extLst>
                <a:ext uri="{FF2B5EF4-FFF2-40B4-BE49-F238E27FC236}">
                  <a16:creationId xmlns:a16="http://schemas.microsoft.com/office/drawing/2014/main" id="{F372344D-F246-4780-BA2A-3B63FEBB0244}"/>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129905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grpSp>
        <p:nvGrpSpPr>
          <p:cNvPr id="5" name="Group 4">
            <a:extLst>
              <a:ext uri="{FF2B5EF4-FFF2-40B4-BE49-F238E27FC236}">
                <a16:creationId xmlns:a16="http://schemas.microsoft.com/office/drawing/2014/main" id="{A1187A7F-0234-43C9-A2F8-0FB288EBD14D}"/>
              </a:ext>
            </a:extLst>
          </p:cNvPr>
          <p:cNvGrpSpPr/>
          <p:nvPr/>
        </p:nvGrpSpPr>
        <p:grpSpPr>
          <a:xfrm>
            <a:off x="243039" y="6363728"/>
            <a:ext cx="3045577" cy="407391"/>
            <a:chOff x="731520" y="5395608"/>
            <a:chExt cx="8873539" cy="1336707"/>
          </a:xfrm>
        </p:grpSpPr>
        <p:pic>
          <p:nvPicPr>
            <p:cNvPr id="6" name="Picture 5">
              <a:extLst>
                <a:ext uri="{FF2B5EF4-FFF2-40B4-BE49-F238E27FC236}">
                  <a16:creationId xmlns:a16="http://schemas.microsoft.com/office/drawing/2014/main" id="{8873638E-4A70-4420-B23C-7E45A8F51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7" name="Title 1">
              <a:extLst>
                <a:ext uri="{FF2B5EF4-FFF2-40B4-BE49-F238E27FC236}">
                  <a16:creationId xmlns:a16="http://schemas.microsoft.com/office/drawing/2014/main" id="{D6FBDE75-3672-43FA-84F8-84F6A39B6D25}"/>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79080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629920"/>
            <a:ext cx="11557417" cy="1251346"/>
          </a:xfrm>
        </p:spPr>
        <p:txBody>
          <a:bodyPr>
            <a:normAutofit/>
          </a:bodyPr>
          <a:lstStyle/>
          <a:p>
            <a:pPr algn="ctr"/>
            <a:r>
              <a:rPr lang="en-US" sz="3800">
                <a:solidFill>
                  <a:schemeClr val="tx1"/>
                </a:solidFill>
              </a:rPr>
              <a:t>PHYSICAL DEVELOPMENT DURING A PANDEMIC</a:t>
            </a:r>
            <a:endParaRPr lang="en-US" sz="3800" dirty="0">
              <a:solidFill>
                <a:schemeClr val="tx1"/>
              </a:solidFill>
            </a:endParaRPr>
          </a:p>
        </p:txBody>
      </p:sp>
      <p:sp>
        <p:nvSpPr>
          <p:cNvPr id="3" name="Content Placeholder 2"/>
          <p:cNvSpPr>
            <a:spLocks noGrp="1"/>
          </p:cNvSpPr>
          <p:nvPr>
            <p:ph sz="half" idx="1"/>
          </p:nvPr>
        </p:nvSpPr>
        <p:spPr>
          <a:xfrm>
            <a:off x="677334" y="2535343"/>
            <a:ext cx="10730181" cy="3880772"/>
          </a:xfrm>
        </p:spPr>
        <p:txBody>
          <a:bodyPr>
            <a:normAutofit fontScale="85000" lnSpcReduction="10000"/>
          </a:bodyPr>
          <a:lstStyle/>
          <a:p>
            <a:pPr marL="0" indent="0">
              <a:buNone/>
            </a:pPr>
            <a:r>
              <a:rPr lang="en-US" sz="2800" b="1"/>
              <a:t>PUBERTY</a:t>
            </a:r>
            <a:r>
              <a:rPr lang="en-US" sz="2800"/>
              <a:t> </a:t>
            </a:r>
          </a:p>
          <a:p>
            <a:r>
              <a:rPr lang="en-US" sz="2400"/>
              <a:t>Physical growth in children</a:t>
            </a:r>
          </a:p>
          <a:p>
            <a:pPr lvl="1">
              <a:buFont typeface="Arial" panose="020B0604020202020204" pitchFamily="34" charset="0"/>
              <a:buChar char="•"/>
            </a:pPr>
            <a:r>
              <a:rPr lang="en-US" sz="2400"/>
              <a:t>Taller</a:t>
            </a:r>
          </a:p>
          <a:p>
            <a:pPr lvl="1">
              <a:buFont typeface="Arial" panose="020B0604020202020204" pitchFamily="34" charset="0"/>
              <a:buChar char="•"/>
            </a:pPr>
            <a:r>
              <a:rPr lang="en-US" sz="2400"/>
              <a:t>Increase in weight</a:t>
            </a:r>
          </a:p>
          <a:p>
            <a:pPr lvl="1">
              <a:buFont typeface="Arial" panose="020B0604020202020204" pitchFamily="34" charset="0"/>
              <a:buChar char="•"/>
            </a:pPr>
            <a:r>
              <a:rPr lang="en-US" sz="2400"/>
              <a:t>Change in general appearance</a:t>
            </a:r>
          </a:p>
          <a:p>
            <a:pPr lvl="1">
              <a:buFont typeface="Arial" panose="020B0604020202020204" pitchFamily="34" charset="0"/>
              <a:buChar char="•"/>
            </a:pPr>
            <a:r>
              <a:rPr lang="en-US" sz="2400"/>
              <a:t>Changes in mood</a:t>
            </a:r>
          </a:p>
          <a:p>
            <a:pPr lvl="1">
              <a:buFont typeface="Arial" panose="020B0604020202020204" pitchFamily="34" charset="0"/>
              <a:buChar char="•"/>
            </a:pPr>
            <a:r>
              <a:rPr lang="en-US" sz="2400"/>
              <a:t>Changes in energy level</a:t>
            </a:r>
          </a:p>
          <a:p>
            <a:pPr marL="457200" lvl="1" indent="0" algn="ctr">
              <a:buNone/>
            </a:pPr>
            <a:endParaRPr lang="en-US" sz="2400"/>
          </a:p>
          <a:p>
            <a:pPr marL="457200" lvl="1" indent="0" algn="ctr">
              <a:buNone/>
            </a:pPr>
            <a:r>
              <a:rPr lang="en-US" sz="3500" b="1"/>
              <a:t>How has your child changed during the pandemic?</a:t>
            </a:r>
            <a:endParaRPr lang="en-US" sz="35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2424" y="2106430"/>
            <a:ext cx="5257800" cy="3619500"/>
          </a:xfrm>
          <a:prstGeom prst="rect">
            <a:avLst/>
          </a:prstGeom>
        </p:spPr>
      </p:pic>
      <p:grpSp>
        <p:nvGrpSpPr>
          <p:cNvPr id="8" name="Group 7">
            <a:extLst>
              <a:ext uri="{FF2B5EF4-FFF2-40B4-BE49-F238E27FC236}">
                <a16:creationId xmlns:a16="http://schemas.microsoft.com/office/drawing/2014/main" id="{D9D44CB1-ED60-499D-A40E-FF78117202C4}"/>
              </a:ext>
            </a:extLst>
          </p:cNvPr>
          <p:cNvGrpSpPr/>
          <p:nvPr/>
        </p:nvGrpSpPr>
        <p:grpSpPr>
          <a:xfrm>
            <a:off x="243039" y="6363728"/>
            <a:ext cx="3045577" cy="407391"/>
            <a:chOff x="731520" y="5395608"/>
            <a:chExt cx="8873539" cy="1336707"/>
          </a:xfrm>
        </p:grpSpPr>
        <p:pic>
          <p:nvPicPr>
            <p:cNvPr id="9" name="Picture 8">
              <a:extLst>
                <a:ext uri="{FF2B5EF4-FFF2-40B4-BE49-F238E27FC236}">
                  <a16:creationId xmlns:a16="http://schemas.microsoft.com/office/drawing/2014/main" id="{5E03EC60-F18A-4828-AB7D-04EA2D03F8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11" name="Title 1">
              <a:extLst>
                <a:ext uri="{FF2B5EF4-FFF2-40B4-BE49-F238E27FC236}">
                  <a16:creationId xmlns:a16="http://schemas.microsoft.com/office/drawing/2014/main" id="{7416E47E-7179-409C-8793-8DA9223871C4}"/>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105764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47345" y="2466791"/>
            <a:ext cx="7944786" cy="3880772"/>
          </a:xfrm>
        </p:spPr>
        <p:txBody>
          <a:bodyPr>
            <a:normAutofit/>
          </a:bodyPr>
          <a:lstStyle/>
          <a:p>
            <a:pPr marL="0" indent="0">
              <a:buNone/>
            </a:pPr>
            <a:r>
              <a:rPr lang="en-US" sz="2800" b="1" dirty="0"/>
              <a:t>How to respond to the changes in your child</a:t>
            </a:r>
          </a:p>
          <a:p>
            <a:r>
              <a:rPr lang="en-US" dirty="0"/>
              <a:t>Validate their mixed feelings about puberty</a:t>
            </a:r>
          </a:p>
          <a:p>
            <a:r>
              <a:rPr lang="en-US" dirty="0"/>
              <a:t>Normalize any questions they may have about puberty</a:t>
            </a:r>
          </a:p>
          <a:p>
            <a:r>
              <a:rPr lang="en-US" dirty="0"/>
              <a:t>Watch for possible feelings of insecurity</a:t>
            </a:r>
          </a:p>
          <a:p>
            <a:r>
              <a:rPr lang="en-US" dirty="0"/>
              <a:t>Emphasize there is no perfect body</a:t>
            </a:r>
          </a:p>
          <a:p>
            <a:r>
              <a:rPr lang="en-US" dirty="0"/>
              <a:t>Instill positive self-talk</a:t>
            </a:r>
          </a:p>
          <a:p>
            <a:r>
              <a:rPr lang="en-US" dirty="0"/>
              <a:t>Foster open communication with your child regarding any questions they may have about changes </a:t>
            </a:r>
          </a:p>
          <a:p>
            <a:endParaRPr lang="en-US" dirty="0"/>
          </a:p>
          <a:p>
            <a:endParaRPr lang="en-US" dirty="0"/>
          </a:p>
        </p:txBody>
      </p:sp>
      <p:sp>
        <p:nvSpPr>
          <p:cNvPr id="4" name="Title 1"/>
          <p:cNvSpPr txBox="1">
            <a:spLocks/>
          </p:cNvSpPr>
          <p:nvPr/>
        </p:nvSpPr>
        <p:spPr>
          <a:xfrm>
            <a:off x="-149902" y="629920"/>
            <a:ext cx="11557417" cy="1251346"/>
          </a:xfrm>
          <a:prstGeom prst="rect">
            <a:avLst/>
          </a:prstGeom>
          <a:effectLst>
            <a:outerShdw blurRad="50800" dir="14400000">
              <a:srgbClr val="000000">
                <a:alpha val="60000"/>
              </a:srgbClr>
            </a:outerShdw>
          </a:effectLst>
        </p:spPr>
        <p:txBody>
          <a:bodyPr vert="horz" lIns="91440" tIns="45720" rIns="91440" bIns="45720" rtlCol="0" anchor="b">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800" dirty="0">
                <a:solidFill>
                  <a:schemeClr val="tx1"/>
                </a:solidFill>
              </a:rPr>
              <a:t>PHYSICAL DEVELOPMENT DURING A PANDEMIC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65489"/>
            <a:ext cx="3411097" cy="1918742"/>
          </a:xfrm>
          <a:prstGeom prst="rect">
            <a:avLst/>
          </a:prstGeom>
        </p:spPr>
      </p:pic>
      <p:grpSp>
        <p:nvGrpSpPr>
          <p:cNvPr id="7" name="Group 6">
            <a:extLst>
              <a:ext uri="{FF2B5EF4-FFF2-40B4-BE49-F238E27FC236}">
                <a16:creationId xmlns:a16="http://schemas.microsoft.com/office/drawing/2014/main" id="{42FBBDAE-2477-4D2B-93B5-C1886338FB03}"/>
              </a:ext>
            </a:extLst>
          </p:cNvPr>
          <p:cNvGrpSpPr/>
          <p:nvPr/>
        </p:nvGrpSpPr>
        <p:grpSpPr>
          <a:xfrm>
            <a:off x="243039" y="6363728"/>
            <a:ext cx="3045577" cy="407391"/>
            <a:chOff x="731520" y="5395608"/>
            <a:chExt cx="8873539" cy="1336707"/>
          </a:xfrm>
        </p:grpSpPr>
        <p:pic>
          <p:nvPicPr>
            <p:cNvPr id="8" name="Picture 7">
              <a:extLst>
                <a:ext uri="{FF2B5EF4-FFF2-40B4-BE49-F238E27FC236}">
                  <a16:creationId xmlns:a16="http://schemas.microsoft.com/office/drawing/2014/main" id="{6D0AC67E-5B97-4944-A82E-4A8B00E349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9" name="Title 1">
              <a:extLst>
                <a:ext uri="{FF2B5EF4-FFF2-40B4-BE49-F238E27FC236}">
                  <a16:creationId xmlns:a16="http://schemas.microsoft.com/office/drawing/2014/main" id="{4D2DD5A9-A07B-47F4-9BB0-F380035F0E2F}"/>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396156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842" y="1029325"/>
            <a:ext cx="11107293" cy="775855"/>
          </a:xfrm>
        </p:spPr>
        <p:txBody>
          <a:bodyPr>
            <a:normAutofit/>
          </a:bodyPr>
          <a:lstStyle/>
          <a:p>
            <a:r>
              <a:rPr lang="en-US" dirty="0">
                <a:solidFill>
                  <a:schemeClr val="tx1"/>
                </a:solidFill>
              </a:rPr>
              <a:t>EMOTIONAL DEVELOPMENT: Stress Responses</a:t>
            </a:r>
          </a:p>
        </p:txBody>
      </p:sp>
      <p:sp>
        <p:nvSpPr>
          <p:cNvPr id="3" name="Content Placeholder 2"/>
          <p:cNvSpPr>
            <a:spLocks noGrp="1"/>
          </p:cNvSpPr>
          <p:nvPr>
            <p:ph sz="half" idx="1"/>
          </p:nvPr>
        </p:nvSpPr>
        <p:spPr>
          <a:xfrm>
            <a:off x="674557" y="3124314"/>
            <a:ext cx="8087421" cy="3509818"/>
          </a:xfrm>
        </p:spPr>
        <p:txBody>
          <a:bodyPr>
            <a:noAutofit/>
          </a:bodyPr>
          <a:lstStyle/>
          <a:p>
            <a:pPr marL="0" indent="0">
              <a:buNone/>
            </a:pPr>
            <a:r>
              <a:rPr lang="en-US" sz="2800" b="1" dirty="0"/>
              <a:t>Common Stressors</a:t>
            </a:r>
          </a:p>
          <a:p>
            <a:pPr>
              <a:buFont typeface="Wingdings" panose="05000000000000000000" pitchFamily="2" charset="2"/>
              <a:buChar char="§"/>
            </a:pPr>
            <a:r>
              <a:rPr lang="en-US" sz="2800" dirty="0"/>
              <a:t>Tests</a:t>
            </a:r>
          </a:p>
          <a:p>
            <a:pPr>
              <a:buFont typeface="Wingdings" panose="05000000000000000000" pitchFamily="2" charset="2"/>
              <a:buChar char="§"/>
            </a:pPr>
            <a:r>
              <a:rPr lang="en-US" sz="2800" dirty="0"/>
              <a:t>Homework</a:t>
            </a:r>
          </a:p>
          <a:p>
            <a:pPr>
              <a:buFont typeface="Wingdings" panose="05000000000000000000" pitchFamily="2" charset="2"/>
              <a:buChar char="§"/>
            </a:pPr>
            <a:r>
              <a:rPr lang="en-US" sz="2800" dirty="0"/>
              <a:t>Peer relationships</a:t>
            </a:r>
          </a:p>
          <a:p>
            <a:pPr>
              <a:buFont typeface="Wingdings" panose="05000000000000000000" pitchFamily="2" charset="2"/>
              <a:buChar char="§"/>
            </a:pPr>
            <a:r>
              <a:rPr lang="en-US" sz="2800" dirty="0"/>
              <a:t>Bullying</a:t>
            </a:r>
          </a:p>
          <a:p>
            <a:pPr>
              <a:buFont typeface="Wingdings" panose="05000000000000000000" pitchFamily="2" charset="2"/>
              <a:buChar char="§"/>
            </a:pPr>
            <a:r>
              <a:rPr lang="en-US" sz="2800" dirty="0"/>
              <a:t>Family conflict</a:t>
            </a:r>
          </a:p>
          <a:p>
            <a:endParaRPr lang="en-US" sz="2800" dirty="0"/>
          </a:p>
          <a:p>
            <a:endParaRPr lang="en-US" sz="28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9618" r="733" b="6557"/>
          <a:stretch/>
        </p:blipFill>
        <p:spPr>
          <a:xfrm>
            <a:off x="5892596" y="2900596"/>
            <a:ext cx="4540558" cy="3005529"/>
          </a:xfrm>
          <a:prstGeom prst="rect">
            <a:avLst/>
          </a:prstGeom>
        </p:spPr>
      </p:pic>
      <p:grpSp>
        <p:nvGrpSpPr>
          <p:cNvPr id="7" name="Group 6">
            <a:extLst>
              <a:ext uri="{FF2B5EF4-FFF2-40B4-BE49-F238E27FC236}">
                <a16:creationId xmlns:a16="http://schemas.microsoft.com/office/drawing/2014/main" id="{1E005F7F-EA48-4B7E-9C79-B3ABC93D054F}"/>
              </a:ext>
            </a:extLst>
          </p:cNvPr>
          <p:cNvGrpSpPr/>
          <p:nvPr/>
        </p:nvGrpSpPr>
        <p:grpSpPr>
          <a:xfrm>
            <a:off x="243039" y="6363728"/>
            <a:ext cx="3045577" cy="407391"/>
            <a:chOff x="731520" y="5395608"/>
            <a:chExt cx="8873539" cy="1336707"/>
          </a:xfrm>
        </p:grpSpPr>
        <p:pic>
          <p:nvPicPr>
            <p:cNvPr id="8" name="Picture 7">
              <a:extLst>
                <a:ext uri="{FF2B5EF4-FFF2-40B4-BE49-F238E27FC236}">
                  <a16:creationId xmlns:a16="http://schemas.microsoft.com/office/drawing/2014/main" id="{C7CD2C4A-A233-4532-AB27-FE7D9AC3B3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9" name="Title 1">
              <a:extLst>
                <a:ext uri="{FF2B5EF4-FFF2-40B4-BE49-F238E27FC236}">
                  <a16:creationId xmlns:a16="http://schemas.microsoft.com/office/drawing/2014/main" id="{BB4AB48F-6866-4E36-8D03-108DBC66D92A}"/>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93044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36104" y="2364328"/>
            <a:ext cx="5458692" cy="3880772"/>
          </a:xfrm>
        </p:spPr>
        <p:txBody>
          <a:bodyPr>
            <a:normAutofit/>
          </a:bodyPr>
          <a:lstStyle/>
          <a:p>
            <a:pPr fontAlgn="t"/>
            <a:r>
              <a:rPr lang="en-US" sz="2800" b="1" dirty="0"/>
              <a:t>Irritability and anger</a:t>
            </a:r>
            <a:endParaRPr lang="en-US" sz="2800" dirty="0"/>
          </a:p>
          <a:p>
            <a:pPr fontAlgn="t"/>
            <a:r>
              <a:rPr lang="en-US" sz="2800" b="1" dirty="0"/>
              <a:t>Changes in behavior</a:t>
            </a:r>
            <a:r>
              <a:rPr lang="en-US" sz="2800" dirty="0"/>
              <a:t> </a:t>
            </a:r>
          </a:p>
          <a:p>
            <a:pPr fontAlgn="t"/>
            <a:r>
              <a:rPr lang="en-US" sz="2800" b="1" dirty="0"/>
              <a:t>Trouble sleeping</a:t>
            </a:r>
          </a:p>
          <a:p>
            <a:pPr fontAlgn="t"/>
            <a:r>
              <a:rPr lang="en-US" sz="2800" b="1" dirty="0"/>
              <a:t>Neglecting responsibilities</a:t>
            </a:r>
          </a:p>
          <a:p>
            <a:pPr fontAlgn="t"/>
            <a:r>
              <a:rPr lang="en-US" sz="2800" b="1" dirty="0"/>
              <a:t>Eating changes</a:t>
            </a:r>
          </a:p>
          <a:p>
            <a:pPr fontAlgn="t"/>
            <a:r>
              <a:rPr lang="en-US" sz="2800" b="1" dirty="0"/>
              <a:t>Getting sick more often</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51" y="2698229"/>
            <a:ext cx="4726776" cy="2990954"/>
          </a:xfrm>
          <a:prstGeom prst="rect">
            <a:avLst/>
          </a:prstGeom>
        </p:spPr>
      </p:pic>
      <p:sp>
        <p:nvSpPr>
          <p:cNvPr id="9" name="Title 1"/>
          <p:cNvSpPr>
            <a:spLocks noGrp="1"/>
          </p:cNvSpPr>
          <p:nvPr>
            <p:ph type="title"/>
          </p:nvPr>
        </p:nvSpPr>
        <p:spPr>
          <a:xfrm>
            <a:off x="269822" y="1029325"/>
            <a:ext cx="11077313" cy="775855"/>
          </a:xfrm>
        </p:spPr>
        <p:txBody>
          <a:bodyPr>
            <a:normAutofit fontScale="90000"/>
          </a:bodyPr>
          <a:lstStyle/>
          <a:p>
            <a:r>
              <a:rPr lang="en-US" dirty="0">
                <a:solidFill>
                  <a:schemeClr val="tx1"/>
                </a:solidFill>
              </a:rPr>
              <a:t>EMOTIONAL DEVELOPMENT: Stress Responses</a:t>
            </a:r>
          </a:p>
        </p:txBody>
      </p:sp>
      <p:grpSp>
        <p:nvGrpSpPr>
          <p:cNvPr id="7" name="Group 6">
            <a:extLst>
              <a:ext uri="{FF2B5EF4-FFF2-40B4-BE49-F238E27FC236}">
                <a16:creationId xmlns:a16="http://schemas.microsoft.com/office/drawing/2014/main" id="{E808471E-3487-47B7-B749-CF338FCFC2C2}"/>
              </a:ext>
            </a:extLst>
          </p:cNvPr>
          <p:cNvGrpSpPr/>
          <p:nvPr/>
        </p:nvGrpSpPr>
        <p:grpSpPr>
          <a:xfrm>
            <a:off x="243039" y="6363728"/>
            <a:ext cx="3045577" cy="407391"/>
            <a:chOff x="731520" y="5395608"/>
            <a:chExt cx="8873539" cy="1336707"/>
          </a:xfrm>
        </p:grpSpPr>
        <p:pic>
          <p:nvPicPr>
            <p:cNvPr id="8" name="Picture 7">
              <a:extLst>
                <a:ext uri="{FF2B5EF4-FFF2-40B4-BE49-F238E27FC236}">
                  <a16:creationId xmlns:a16="http://schemas.microsoft.com/office/drawing/2014/main" id="{D60C8141-9A8F-4B42-A6EF-FFEE385140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10" name="Title 1">
              <a:extLst>
                <a:ext uri="{FF2B5EF4-FFF2-40B4-BE49-F238E27FC236}">
                  <a16:creationId xmlns:a16="http://schemas.microsoft.com/office/drawing/2014/main" id="{787E4F69-8F34-4C26-94F2-71F197762B53}"/>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382896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EMOTIONAL NEEDS: Stress Responses</a:t>
            </a:r>
          </a:p>
        </p:txBody>
      </p:sp>
      <p:sp>
        <p:nvSpPr>
          <p:cNvPr id="3" name="Content Placeholder 2"/>
          <p:cNvSpPr>
            <a:spLocks noGrp="1"/>
          </p:cNvSpPr>
          <p:nvPr>
            <p:ph idx="1"/>
          </p:nvPr>
        </p:nvSpPr>
        <p:spPr>
          <a:xfrm>
            <a:off x="5269043" y="1041817"/>
            <a:ext cx="6633147" cy="4819234"/>
          </a:xfrm>
        </p:spPr>
        <p:txBody>
          <a:bodyPr>
            <a:noAutofit/>
          </a:bodyPr>
          <a:lstStyle/>
          <a:p>
            <a:pPr marL="0" lvl="0" indent="0">
              <a:buNone/>
            </a:pPr>
            <a:r>
              <a:rPr lang="en-US" sz="2400" b="1" dirty="0">
                <a:latin typeface="+mj-lt"/>
              </a:rPr>
              <a:t>Support your child by:</a:t>
            </a:r>
          </a:p>
          <a:p>
            <a:r>
              <a:rPr lang="en-US" sz="2400" b="1" dirty="0">
                <a:latin typeface="+mj-lt"/>
                <a:cs typeface="Times New Roman" panose="02020603050405020304" pitchFamily="18" charset="0"/>
              </a:rPr>
              <a:t>Doing consistent check ins</a:t>
            </a:r>
          </a:p>
          <a:p>
            <a:pPr lvl="1"/>
            <a:r>
              <a:rPr lang="en-US" sz="2400" dirty="0">
                <a:latin typeface="+mj-lt"/>
                <a:cs typeface="Times New Roman" panose="02020603050405020304" pitchFamily="18" charset="0"/>
              </a:rPr>
              <a:t>Do not be afraid to ask your child about their feelings in regards to current challenges </a:t>
            </a:r>
          </a:p>
          <a:p>
            <a:r>
              <a:rPr lang="en-US" sz="2400" b="1" dirty="0">
                <a:latin typeface="+mj-lt"/>
                <a:cs typeface="Times New Roman" panose="02020603050405020304" pitchFamily="18" charset="0"/>
              </a:rPr>
              <a:t>Listen and Validate</a:t>
            </a:r>
          </a:p>
          <a:p>
            <a:pPr lvl="1"/>
            <a:r>
              <a:rPr lang="en-US" sz="2400" dirty="0">
                <a:latin typeface="+mj-lt"/>
                <a:cs typeface="Times New Roman" panose="02020603050405020304" pitchFamily="18" charset="0"/>
              </a:rPr>
              <a:t>Listening without criticizing </a:t>
            </a:r>
          </a:p>
          <a:p>
            <a:pPr lvl="1"/>
            <a:r>
              <a:rPr lang="en-US" sz="2400" dirty="0">
                <a:latin typeface="+mj-lt"/>
                <a:cs typeface="Times New Roman" panose="02020603050405020304" pitchFamily="18" charset="0"/>
              </a:rPr>
              <a:t>Letting your child know that their words are valid</a:t>
            </a:r>
          </a:p>
          <a:p>
            <a:pPr marL="457200" lvl="1" indent="0">
              <a:buNone/>
            </a:pPr>
            <a:r>
              <a:rPr lang="en-US" sz="2400" dirty="0">
                <a:latin typeface="+mj-lt"/>
                <a:cs typeface="Times New Roman" panose="02020603050405020304" pitchFamily="18" charset="0"/>
              </a:rPr>
              <a:t>“I understand you, it sounds like not being able to see your friends makes you sad.” </a:t>
            </a:r>
          </a:p>
          <a:p>
            <a:pPr lvl="0"/>
            <a:r>
              <a:rPr lang="en-US" sz="2400" b="1" dirty="0">
                <a:latin typeface="+mj-lt"/>
              </a:rPr>
              <a:t>Helping them identify/express feelings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22" y="2740449"/>
            <a:ext cx="4035189" cy="2640887"/>
          </a:xfrm>
          <a:prstGeom prst="rect">
            <a:avLst/>
          </a:prstGeom>
        </p:spPr>
      </p:pic>
      <p:grpSp>
        <p:nvGrpSpPr>
          <p:cNvPr id="7" name="Group 6">
            <a:extLst>
              <a:ext uri="{FF2B5EF4-FFF2-40B4-BE49-F238E27FC236}">
                <a16:creationId xmlns:a16="http://schemas.microsoft.com/office/drawing/2014/main" id="{8D7910C3-1975-4F1F-80D8-530A8D35B897}"/>
              </a:ext>
            </a:extLst>
          </p:cNvPr>
          <p:cNvGrpSpPr/>
          <p:nvPr/>
        </p:nvGrpSpPr>
        <p:grpSpPr>
          <a:xfrm>
            <a:off x="243039" y="6363728"/>
            <a:ext cx="3045577" cy="407391"/>
            <a:chOff x="731520" y="5395608"/>
            <a:chExt cx="8873539" cy="1336707"/>
          </a:xfrm>
        </p:grpSpPr>
        <p:pic>
          <p:nvPicPr>
            <p:cNvPr id="8" name="Picture 7">
              <a:extLst>
                <a:ext uri="{FF2B5EF4-FFF2-40B4-BE49-F238E27FC236}">
                  <a16:creationId xmlns:a16="http://schemas.microsoft.com/office/drawing/2014/main" id="{4EC4AAC4-DD27-4362-B173-630E5DD59A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9" name="Title 1">
              <a:extLst>
                <a:ext uri="{FF2B5EF4-FFF2-40B4-BE49-F238E27FC236}">
                  <a16:creationId xmlns:a16="http://schemas.microsoft.com/office/drawing/2014/main" id="{5D4C6494-7055-4B1D-AABB-97922AC0E75F}"/>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152618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661" y="512164"/>
            <a:ext cx="8596668" cy="1320800"/>
          </a:xfrm>
        </p:spPr>
        <p:txBody>
          <a:bodyPr/>
          <a:lstStyle/>
          <a:p>
            <a:pPr algn="ctr"/>
            <a:r>
              <a:rPr lang="en-US" dirty="0"/>
              <a:t>Feeling Identification Tools</a:t>
            </a:r>
          </a:p>
        </p:txBody>
      </p:sp>
      <p:pic>
        <p:nvPicPr>
          <p:cNvPr id="2050" name="Picture 2" descr="Feelings Chart Journey to Wellness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202" y="2325177"/>
            <a:ext cx="4275562" cy="4403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havior Management Feelings Thermometer by Lauren Macaluso | T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172" y="2300778"/>
            <a:ext cx="3428134" cy="442747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6FE4C2B-C8B4-4289-B48E-CEAE6C8FFE8F}"/>
              </a:ext>
            </a:extLst>
          </p:cNvPr>
          <p:cNvGrpSpPr/>
          <p:nvPr/>
        </p:nvGrpSpPr>
        <p:grpSpPr>
          <a:xfrm>
            <a:off x="243039" y="6363728"/>
            <a:ext cx="3045577" cy="407391"/>
            <a:chOff x="731520" y="5395608"/>
            <a:chExt cx="8873539" cy="1336707"/>
          </a:xfrm>
        </p:grpSpPr>
        <p:pic>
          <p:nvPicPr>
            <p:cNvPr id="7" name="Picture 6">
              <a:extLst>
                <a:ext uri="{FF2B5EF4-FFF2-40B4-BE49-F238E27FC236}">
                  <a16:creationId xmlns:a16="http://schemas.microsoft.com/office/drawing/2014/main" id="{FB963678-4B4A-44FD-9861-313B8FAD12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8" name="Title 1">
              <a:extLst>
                <a:ext uri="{FF2B5EF4-FFF2-40B4-BE49-F238E27FC236}">
                  <a16:creationId xmlns:a16="http://schemas.microsoft.com/office/drawing/2014/main" id="{D1DB457C-AB67-41F5-AF38-AFA0DA6303F7}"/>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125334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408295" y="1615322"/>
            <a:ext cx="5194646" cy="3061610"/>
          </a:xfrm>
        </p:spPr>
        <p:txBody>
          <a:bodyPr>
            <a:noAutofit/>
          </a:bodyPr>
          <a:lstStyle/>
          <a:p>
            <a:pPr marL="0" indent="0">
              <a:buNone/>
            </a:pPr>
            <a:r>
              <a:rPr lang="en-US" sz="2400" b="1" dirty="0"/>
              <a:t>Support your child by:</a:t>
            </a:r>
          </a:p>
          <a:p>
            <a:r>
              <a:rPr lang="en-US" sz="2400" dirty="0"/>
              <a:t>Encouraging them to express themselves in healthy ways (i.e., using I statements)</a:t>
            </a:r>
          </a:p>
          <a:p>
            <a:pPr marL="0" indent="0">
              <a:buNone/>
            </a:pPr>
            <a:r>
              <a:rPr lang="en-US" sz="2400" dirty="0"/>
              <a:t>This can be helpful when engaging in conflict resolution strategies</a:t>
            </a:r>
          </a:p>
        </p:txBody>
      </p:sp>
      <p:pic>
        <p:nvPicPr>
          <p:cNvPr id="6" name="Picture 5"/>
          <p:cNvPicPr>
            <a:picLocks noChangeAspect="1"/>
          </p:cNvPicPr>
          <p:nvPr/>
        </p:nvPicPr>
        <p:blipFill>
          <a:blip r:embed="rId3"/>
          <a:stretch>
            <a:fillRect/>
          </a:stretch>
        </p:blipFill>
        <p:spPr>
          <a:xfrm>
            <a:off x="1073151" y="2583027"/>
            <a:ext cx="5052290" cy="3887895"/>
          </a:xfrm>
          <a:prstGeom prst="rect">
            <a:avLst/>
          </a:prstGeom>
        </p:spPr>
      </p:pic>
      <p:sp>
        <p:nvSpPr>
          <p:cNvPr id="8" name="Title 1"/>
          <p:cNvSpPr txBox="1">
            <a:spLocks/>
          </p:cNvSpPr>
          <p:nvPr/>
        </p:nvSpPr>
        <p:spPr>
          <a:xfrm>
            <a:off x="1073151" y="255693"/>
            <a:ext cx="3547533" cy="1618396"/>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2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EMOTIONAL NEEDS: Stress Responses</a:t>
            </a:r>
          </a:p>
        </p:txBody>
      </p:sp>
      <p:grpSp>
        <p:nvGrpSpPr>
          <p:cNvPr id="9" name="Group 8">
            <a:extLst>
              <a:ext uri="{FF2B5EF4-FFF2-40B4-BE49-F238E27FC236}">
                <a16:creationId xmlns:a16="http://schemas.microsoft.com/office/drawing/2014/main" id="{E6CA64A6-0529-436B-ACEE-A93E47689AB1}"/>
              </a:ext>
            </a:extLst>
          </p:cNvPr>
          <p:cNvGrpSpPr/>
          <p:nvPr/>
        </p:nvGrpSpPr>
        <p:grpSpPr>
          <a:xfrm>
            <a:off x="243039" y="6363728"/>
            <a:ext cx="3045577" cy="407391"/>
            <a:chOff x="731520" y="5395608"/>
            <a:chExt cx="8873539" cy="1336707"/>
          </a:xfrm>
        </p:grpSpPr>
        <p:pic>
          <p:nvPicPr>
            <p:cNvPr id="10" name="Picture 9">
              <a:extLst>
                <a:ext uri="{FF2B5EF4-FFF2-40B4-BE49-F238E27FC236}">
                  <a16:creationId xmlns:a16="http://schemas.microsoft.com/office/drawing/2014/main" id="{69A7D670-44D5-4BFC-B271-6122229604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 y="5395608"/>
              <a:ext cx="1049914" cy="1336707"/>
            </a:xfrm>
            <a:prstGeom prst="rect">
              <a:avLst/>
            </a:prstGeom>
          </p:spPr>
        </p:pic>
        <p:sp>
          <p:nvSpPr>
            <p:cNvPr id="11" name="Title 1">
              <a:extLst>
                <a:ext uri="{FF2B5EF4-FFF2-40B4-BE49-F238E27FC236}">
                  <a16:creationId xmlns:a16="http://schemas.microsoft.com/office/drawing/2014/main" id="{D3EB9347-E680-42BD-B914-AB497FB4D1B6}"/>
                </a:ext>
              </a:extLst>
            </p:cNvPr>
            <p:cNvSpPr txBox="1">
              <a:spLocks/>
            </p:cNvSpPr>
            <p:nvPr/>
          </p:nvSpPr>
          <p:spPr>
            <a:xfrm>
              <a:off x="1781435" y="5640893"/>
              <a:ext cx="7823624" cy="1091421"/>
            </a:xfrm>
            <a:prstGeom prst="rect">
              <a:avLst/>
            </a:prstGeom>
            <a:effectLst>
              <a:outerShdw blurRad="50800" dir="14400000">
                <a:srgbClr val="000000">
                  <a:alpha val="60000"/>
                </a:srgbClr>
              </a:outerShdw>
            </a:effectLst>
          </p:spPr>
          <p:txBody>
            <a:bodyPr vert="horz" lIns="91440" tIns="45720" rIns="91440" bIns="45720" rtlCol="0" anchor="b">
              <a:normAutofit fontScale="40000" lnSpcReduction="20000"/>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0" dirty="0">
                  <a:solidFill>
                    <a:srgbClr val="FFFFFF"/>
                  </a:solidFill>
                  <a:latin typeface="Century Gothic" panose="020B0502020202020204" pitchFamily="34" charset="0"/>
                </a:rPr>
                <a:t>FOOTHILL FAMILY</a:t>
              </a:r>
            </a:p>
          </p:txBody>
        </p:sp>
      </p:grpSp>
    </p:spTree>
    <p:extLst>
      <p:ext uri="{BB962C8B-B14F-4D97-AF65-F5344CB8AC3E}">
        <p14:creationId xmlns:p14="http://schemas.microsoft.com/office/powerpoint/2010/main" val="2823952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4">
      <a:dk1>
        <a:sysClr val="windowText" lastClr="000000"/>
      </a:dk1>
      <a:lt1>
        <a:sysClr val="window" lastClr="FFFFFF"/>
      </a:lt1>
      <a:dk2>
        <a:srgbClr val="455F51"/>
      </a:dk2>
      <a:lt2>
        <a:srgbClr val="E2DFCC"/>
      </a:lt2>
      <a:accent1>
        <a:srgbClr val="99CB38"/>
      </a:accent1>
      <a:accent2>
        <a:srgbClr val="31521B"/>
      </a:accent2>
      <a:accent3>
        <a:srgbClr val="37A76F"/>
      </a:accent3>
      <a:accent4>
        <a:srgbClr val="44C1A3"/>
      </a:accent4>
      <a:accent5>
        <a:srgbClr val="4EB3CF"/>
      </a:accent5>
      <a:accent6>
        <a:srgbClr val="51C3F9"/>
      </a:accent6>
      <a:hlink>
        <a:srgbClr val="EE7B08"/>
      </a:hlink>
      <a:folHlink>
        <a:srgbClr val="977B2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8AC8BD7-946A-4C17-A395-21CB0265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3.xml><?xml version="1.0" encoding="utf-8"?>
<ds:datastoreItem xmlns:ds="http://schemas.openxmlformats.org/officeDocument/2006/customXml" ds:itemID="{2A9B77A0-8658-45E5-8D19-245595005394}">
  <ds:schemaRefs>
    <ds:schemaRef ds:uri="71af3243-3dd4-4a8d-8c0d-dd76da1f02a5"/>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 ds:uri="16c05727-aa75-4e4a-9b5f-8a80a116589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0</TotalTime>
  <Words>2456</Words>
  <Application>Microsoft Office PowerPoint</Application>
  <PresentationFormat>Widescreen</PresentationFormat>
  <Paragraphs>248</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Franklin Gothic Medium</vt:lpstr>
      <vt:lpstr>Segoe UI</vt:lpstr>
      <vt:lpstr>Wingdings</vt:lpstr>
      <vt:lpstr>Wingdings 2</vt:lpstr>
      <vt:lpstr>Quotable</vt:lpstr>
      <vt:lpstr>Slide 1</vt:lpstr>
      <vt:lpstr>Development </vt:lpstr>
      <vt:lpstr>PHYSICAL DEVELOPMENT DURING A PANDEMIC</vt:lpstr>
      <vt:lpstr>PowerPoint Presentation</vt:lpstr>
      <vt:lpstr>EMOTIONAL DEVELOPMENT: Stress Responses</vt:lpstr>
      <vt:lpstr>EMOTIONAL DEVELOPMENT: Stress Responses</vt:lpstr>
      <vt:lpstr>EMOTIONAL NEEDS: Stress Responses</vt:lpstr>
      <vt:lpstr>Feeling Identification Tools</vt:lpstr>
      <vt:lpstr>PowerPoint Presentation</vt:lpstr>
      <vt:lpstr>EMOTIONAL NEEDS: Stress Responses</vt:lpstr>
      <vt:lpstr>EMOTIONAL NEEDS: Stress Responses</vt:lpstr>
      <vt:lpstr>Being and Doing Messages</vt:lpstr>
      <vt:lpstr>Being Messages</vt:lpstr>
      <vt:lpstr>Doing Messages</vt:lpstr>
      <vt:lpstr>It’s all about balance</vt:lpstr>
      <vt:lpstr>SOCIAL DEVELOPMENT</vt:lpstr>
      <vt:lpstr>How can I monitor my child's online activity?   </vt:lpstr>
      <vt:lpstr>Conflict Resolution Strategy</vt:lpstr>
      <vt:lpstr>Modeling Healthy Behaviors</vt:lpstr>
      <vt:lpstr>PowerPoint Presentation</vt:lpstr>
      <vt:lpstr>WHERE CAN YOU GET HELP AND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2020-09-30T17:35:46Z</dcterms:created>
  <dcterms:modified xsi:type="dcterms:W3CDTF">2022-02-17T06:12:28Z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